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358" r:id="rId10"/>
    <p:sldId id="265"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95" d="100"/>
          <a:sy n="95" d="100"/>
        </p:scale>
        <p:origin x="144"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4/16/2025</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4/16/2025</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4/16/2025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4/16/2025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4/16/2025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4/16/2025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4/16/2025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4/16/2025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4/16/2025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4/16/2025</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April 2025</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92F1D0F8-36F5-358F-6DB6-F51DB6D7B6DA}"/>
              </a:ext>
            </a:extLst>
          </p:cNvPr>
          <p:cNvPicPr>
            <a:picLocks noChangeAspect="1"/>
          </p:cNvPicPr>
          <p:nvPr/>
        </p:nvPicPr>
        <p:blipFill>
          <a:blip r:embed="rId2"/>
          <a:stretch>
            <a:fillRect/>
          </a:stretch>
        </p:blipFill>
        <p:spPr>
          <a:xfrm>
            <a:off x="985837" y="838200"/>
            <a:ext cx="717232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3" name="Picture 2">
            <a:extLst>
              <a:ext uri="{FF2B5EF4-FFF2-40B4-BE49-F238E27FC236}">
                <a16:creationId xmlns:a16="http://schemas.microsoft.com/office/drawing/2014/main" id="{9F5CF9EF-79B6-9F3F-C1DD-7CBDA025D7E2}"/>
              </a:ext>
            </a:extLst>
          </p:cNvPr>
          <p:cNvPicPr>
            <a:picLocks noChangeAspect="1"/>
          </p:cNvPicPr>
          <p:nvPr/>
        </p:nvPicPr>
        <p:blipFill>
          <a:blip r:embed="rId2"/>
          <a:stretch>
            <a:fillRect/>
          </a:stretch>
        </p:blipFill>
        <p:spPr>
          <a:xfrm>
            <a:off x="2576512" y="963595"/>
            <a:ext cx="3990975"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3" name="Picture 2">
            <a:extLst>
              <a:ext uri="{FF2B5EF4-FFF2-40B4-BE49-F238E27FC236}">
                <a16:creationId xmlns:a16="http://schemas.microsoft.com/office/drawing/2014/main" id="{A8A0350F-181E-2210-03E2-B144AC2D6278}"/>
              </a:ext>
            </a:extLst>
          </p:cNvPr>
          <p:cNvPicPr>
            <a:picLocks noChangeAspect="1"/>
          </p:cNvPicPr>
          <p:nvPr/>
        </p:nvPicPr>
        <p:blipFill>
          <a:blip r:embed="rId2"/>
          <a:stretch>
            <a:fillRect/>
          </a:stretch>
        </p:blipFill>
        <p:spPr>
          <a:xfrm>
            <a:off x="1542025" y="1282352"/>
            <a:ext cx="6059949" cy="471871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9A172847-E285-81A8-3983-CA9D0BA5893D}"/>
              </a:ext>
            </a:extLst>
          </p:cNvPr>
          <p:cNvPicPr>
            <a:picLocks noChangeAspect="1"/>
          </p:cNvPicPr>
          <p:nvPr/>
        </p:nvPicPr>
        <p:blipFill>
          <a:blip r:embed="rId2"/>
          <a:stretch>
            <a:fillRect/>
          </a:stretch>
        </p:blipFill>
        <p:spPr>
          <a:xfrm>
            <a:off x="449873" y="1667309"/>
            <a:ext cx="8244253" cy="3523382"/>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AE32BD07-DE4D-2D6C-B343-9B21BB926ABD}"/>
              </a:ext>
            </a:extLst>
          </p:cNvPr>
          <p:cNvPicPr>
            <a:picLocks noChangeAspect="1"/>
          </p:cNvPicPr>
          <p:nvPr/>
        </p:nvPicPr>
        <p:blipFill>
          <a:blip r:embed="rId2"/>
          <a:stretch>
            <a:fillRect/>
          </a:stretch>
        </p:blipFill>
        <p:spPr>
          <a:xfrm>
            <a:off x="2643473" y="457200"/>
            <a:ext cx="3119438" cy="573130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58FB656C-1F15-B27D-917D-951ED2EA7496}"/>
              </a:ext>
            </a:extLst>
          </p:cNvPr>
          <p:cNvPicPr>
            <a:picLocks noChangeAspect="1"/>
          </p:cNvPicPr>
          <p:nvPr/>
        </p:nvPicPr>
        <p:blipFill>
          <a:blip r:embed="rId2"/>
          <a:stretch>
            <a:fillRect/>
          </a:stretch>
        </p:blipFill>
        <p:spPr>
          <a:xfrm>
            <a:off x="1678062" y="1066800"/>
            <a:ext cx="5050259" cy="447967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5" name="Picture 4">
            <a:extLst>
              <a:ext uri="{FF2B5EF4-FFF2-40B4-BE49-F238E27FC236}">
                <a16:creationId xmlns:a16="http://schemas.microsoft.com/office/drawing/2014/main" id="{2AB302D9-D892-C8E8-D490-9C985116544D}"/>
              </a:ext>
            </a:extLst>
          </p:cNvPr>
          <p:cNvPicPr>
            <a:picLocks noChangeAspect="1"/>
          </p:cNvPicPr>
          <p:nvPr/>
        </p:nvPicPr>
        <p:blipFill>
          <a:blip r:embed="rId2"/>
          <a:stretch>
            <a:fillRect/>
          </a:stretch>
        </p:blipFill>
        <p:spPr>
          <a:xfrm>
            <a:off x="1876386" y="1276739"/>
            <a:ext cx="5391228" cy="49530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5" name="Picture 4">
            <a:extLst>
              <a:ext uri="{FF2B5EF4-FFF2-40B4-BE49-F238E27FC236}">
                <a16:creationId xmlns:a16="http://schemas.microsoft.com/office/drawing/2014/main" id="{7DD19743-8C4B-5B8A-0820-626DA0B401F4}"/>
              </a:ext>
            </a:extLst>
          </p:cNvPr>
          <p:cNvPicPr>
            <a:picLocks noChangeAspect="1"/>
          </p:cNvPicPr>
          <p:nvPr/>
        </p:nvPicPr>
        <p:blipFill>
          <a:blip r:embed="rId2"/>
          <a:stretch>
            <a:fillRect/>
          </a:stretch>
        </p:blipFill>
        <p:spPr>
          <a:xfrm>
            <a:off x="1272821" y="1120519"/>
            <a:ext cx="678180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2" name="Picture 1">
            <a:extLst>
              <a:ext uri="{FF2B5EF4-FFF2-40B4-BE49-F238E27FC236}">
                <a16:creationId xmlns:a16="http://schemas.microsoft.com/office/drawing/2014/main" id="{73A6B31E-DDB3-103E-CBD9-38F3AA18E8F8}"/>
              </a:ext>
            </a:extLst>
          </p:cNvPr>
          <p:cNvPicPr>
            <a:picLocks noChangeAspect="1"/>
          </p:cNvPicPr>
          <p:nvPr/>
        </p:nvPicPr>
        <p:blipFill>
          <a:blip r:embed="rId2"/>
          <a:stretch>
            <a:fillRect/>
          </a:stretch>
        </p:blipFill>
        <p:spPr>
          <a:xfrm>
            <a:off x="2781300" y="381000"/>
            <a:ext cx="3581400" cy="5759996"/>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046988"/>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FBC3B7A2-820B-9664-A8D1-D8FBF1E9619F}"/>
              </a:ext>
            </a:extLst>
          </p:cNvPr>
          <p:cNvPicPr>
            <a:picLocks noChangeAspect="1"/>
          </p:cNvPicPr>
          <p:nvPr/>
        </p:nvPicPr>
        <p:blipFill>
          <a:blip r:embed="rId2"/>
          <a:stretch>
            <a:fillRect/>
          </a:stretch>
        </p:blipFill>
        <p:spPr>
          <a:xfrm>
            <a:off x="2234946" y="1238364"/>
            <a:ext cx="4674108" cy="4381272"/>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A7B645D2-1839-E88D-945D-736E0946B34E}"/>
              </a:ext>
            </a:extLst>
          </p:cNvPr>
          <p:cNvPicPr>
            <a:picLocks noChangeAspect="1"/>
          </p:cNvPicPr>
          <p:nvPr/>
        </p:nvPicPr>
        <p:blipFill>
          <a:blip r:embed="rId2"/>
          <a:stretch>
            <a:fillRect/>
          </a:stretch>
        </p:blipFill>
        <p:spPr>
          <a:xfrm>
            <a:off x="1752600" y="1346391"/>
            <a:ext cx="5638800" cy="481965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F05FCC20-8128-F4C0-A886-4A60DF8F07CF}"/>
              </a:ext>
            </a:extLst>
          </p:cNvPr>
          <p:cNvPicPr>
            <a:picLocks noChangeAspect="1"/>
          </p:cNvPicPr>
          <p:nvPr/>
        </p:nvPicPr>
        <p:blipFill>
          <a:blip r:embed="rId2"/>
          <a:stretch>
            <a:fillRect/>
          </a:stretch>
        </p:blipFill>
        <p:spPr>
          <a:xfrm>
            <a:off x="981075" y="1178203"/>
            <a:ext cx="718185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DC9590C1-C10D-91A8-144D-8F8C28927936}"/>
              </a:ext>
            </a:extLst>
          </p:cNvPr>
          <p:cNvPicPr>
            <a:picLocks noChangeAspect="1"/>
          </p:cNvPicPr>
          <p:nvPr/>
        </p:nvPicPr>
        <p:blipFill>
          <a:blip r:embed="rId2"/>
          <a:stretch>
            <a:fillRect/>
          </a:stretch>
        </p:blipFill>
        <p:spPr>
          <a:xfrm>
            <a:off x="2743200" y="366931"/>
            <a:ext cx="3657600" cy="5900057"/>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E91D68A9-5CCF-2A59-D450-4C62CB365754}"/>
              </a:ext>
            </a:extLst>
          </p:cNvPr>
          <p:cNvPicPr>
            <a:picLocks noChangeAspect="1"/>
          </p:cNvPicPr>
          <p:nvPr/>
        </p:nvPicPr>
        <p:blipFill>
          <a:blip r:embed="rId2"/>
          <a:stretch>
            <a:fillRect/>
          </a:stretch>
        </p:blipFill>
        <p:spPr>
          <a:xfrm>
            <a:off x="2107692" y="1042868"/>
            <a:ext cx="4916581" cy="4953000"/>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A9F0E02F-85DF-F6BB-742F-ABB7567A5649}"/>
              </a:ext>
            </a:extLst>
          </p:cNvPr>
          <p:cNvPicPr>
            <a:picLocks noChangeAspect="1"/>
          </p:cNvPicPr>
          <p:nvPr/>
        </p:nvPicPr>
        <p:blipFill>
          <a:blip r:embed="rId2"/>
          <a:stretch>
            <a:fillRect/>
          </a:stretch>
        </p:blipFill>
        <p:spPr>
          <a:xfrm>
            <a:off x="1900237" y="1191643"/>
            <a:ext cx="5343525" cy="501015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3" name="Picture 2">
            <a:extLst>
              <a:ext uri="{FF2B5EF4-FFF2-40B4-BE49-F238E27FC236}">
                <a16:creationId xmlns:a16="http://schemas.microsoft.com/office/drawing/2014/main" id="{95BDFD9D-FCC3-F7D0-18E4-75354713631D}"/>
              </a:ext>
            </a:extLst>
          </p:cNvPr>
          <p:cNvPicPr>
            <a:picLocks noChangeAspect="1"/>
          </p:cNvPicPr>
          <p:nvPr/>
        </p:nvPicPr>
        <p:blipFill>
          <a:blip r:embed="rId2"/>
          <a:stretch>
            <a:fillRect/>
          </a:stretch>
        </p:blipFill>
        <p:spPr>
          <a:xfrm>
            <a:off x="976312" y="1243909"/>
            <a:ext cx="7191375"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8FDC62AA-0ED9-1285-58FE-12AA6EE1BFF8}"/>
              </a:ext>
            </a:extLst>
          </p:cNvPr>
          <p:cNvPicPr>
            <a:picLocks noChangeAspect="1"/>
          </p:cNvPicPr>
          <p:nvPr/>
        </p:nvPicPr>
        <p:blipFill>
          <a:blip r:embed="rId2"/>
          <a:stretch>
            <a:fillRect/>
          </a:stretch>
        </p:blipFill>
        <p:spPr>
          <a:xfrm>
            <a:off x="2743200" y="457200"/>
            <a:ext cx="3657600" cy="5664055"/>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2A371FDD-543F-2C3A-FE92-ECD3770CC771}"/>
              </a:ext>
            </a:extLst>
          </p:cNvPr>
          <p:cNvPicPr>
            <a:picLocks noChangeAspect="1"/>
          </p:cNvPicPr>
          <p:nvPr/>
        </p:nvPicPr>
        <p:blipFill>
          <a:blip r:embed="rId2"/>
          <a:stretch>
            <a:fillRect/>
          </a:stretch>
        </p:blipFill>
        <p:spPr>
          <a:xfrm>
            <a:off x="1992362" y="1418700"/>
            <a:ext cx="5159273" cy="4363498"/>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235501FE-B369-6236-569E-AD9B34BFD171}"/>
              </a:ext>
            </a:extLst>
          </p:cNvPr>
          <p:cNvPicPr>
            <a:picLocks noChangeAspect="1"/>
          </p:cNvPicPr>
          <p:nvPr/>
        </p:nvPicPr>
        <p:blipFill>
          <a:blip r:embed="rId2"/>
          <a:stretch>
            <a:fillRect/>
          </a:stretch>
        </p:blipFill>
        <p:spPr>
          <a:xfrm>
            <a:off x="1590036" y="1126285"/>
            <a:ext cx="5962650" cy="501015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May 19</a:t>
            </a:r>
            <a:r>
              <a:rPr lang="en-US" sz="2400" baseline="30000" dirty="0"/>
              <a:t>th</a:t>
            </a:r>
            <a:r>
              <a:rPr lang="en-US" sz="2400" dirty="0"/>
              <a:t>, 2025</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131FBA49-7FDE-0F53-D188-E4B4B10A1EDF}"/>
              </a:ext>
            </a:extLst>
          </p:cNvPr>
          <p:cNvPicPr>
            <a:picLocks noChangeAspect="1"/>
          </p:cNvPicPr>
          <p:nvPr/>
        </p:nvPicPr>
        <p:blipFill>
          <a:blip r:embed="rId2"/>
          <a:stretch>
            <a:fillRect/>
          </a:stretch>
        </p:blipFill>
        <p:spPr>
          <a:xfrm>
            <a:off x="1014412" y="1234307"/>
            <a:ext cx="71151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80B8DF7D-5EAB-BD79-6C39-C6266598EFF9}"/>
              </a:ext>
            </a:extLst>
          </p:cNvPr>
          <p:cNvPicPr>
            <a:picLocks noChangeAspect="1"/>
          </p:cNvPicPr>
          <p:nvPr/>
        </p:nvPicPr>
        <p:blipFill>
          <a:blip r:embed="rId2"/>
          <a:stretch>
            <a:fillRect/>
          </a:stretch>
        </p:blipFill>
        <p:spPr>
          <a:xfrm>
            <a:off x="2743200" y="451088"/>
            <a:ext cx="3657600" cy="5713024"/>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CA1A07D7-4279-D6E7-C26A-05F53899121A}"/>
              </a:ext>
            </a:extLst>
          </p:cNvPr>
          <p:cNvPicPr>
            <a:picLocks noChangeAspect="1"/>
          </p:cNvPicPr>
          <p:nvPr/>
        </p:nvPicPr>
        <p:blipFill>
          <a:blip r:embed="rId2"/>
          <a:stretch>
            <a:fillRect/>
          </a:stretch>
        </p:blipFill>
        <p:spPr>
          <a:xfrm>
            <a:off x="1832995" y="1504806"/>
            <a:ext cx="5478009" cy="3543684"/>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250FD2D9-5AFB-DE4C-7B3F-2E6FFC379B7A}"/>
              </a:ext>
            </a:extLst>
          </p:cNvPr>
          <p:cNvPicPr>
            <a:picLocks noChangeAspect="1"/>
          </p:cNvPicPr>
          <p:nvPr/>
        </p:nvPicPr>
        <p:blipFill>
          <a:blip r:embed="rId2"/>
          <a:stretch>
            <a:fillRect/>
          </a:stretch>
        </p:blipFill>
        <p:spPr>
          <a:xfrm>
            <a:off x="1924050" y="1224764"/>
            <a:ext cx="5295900" cy="481965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15D12155-C497-A127-B048-498DE6A55746}"/>
              </a:ext>
            </a:extLst>
          </p:cNvPr>
          <p:cNvPicPr>
            <a:picLocks noChangeAspect="1"/>
          </p:cNvPicPr>
          <p:nvPr/>
        </p:nvPicPr>
        <p:blipFill>
          <a:blip r:embed="rId2"/>
          <a:stretch>
            <a:fillRect/>
          </a:stretch>
        </p:blipFill>
        <p:spPr>
          <a:xfrm>
            <a:off x="985834" y="1161773"/>
            <a:ext cx="71723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78,943 in March 2025, down from a February 2025 posting count of 79,133.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(16,916 postings), </a:t>
            </a:r>
            <a:r>
              <a:rPr lang="en-US" sz="1900" b="1" dirty="0"/>
              <a:t>Retail Trade </a:t>
            </a:r>
            <a:r>
              <a:rPr lang="en-US" sz="1900" dirty="0"/>
              <a:t>(7,967 posting), </a:t>
            </a:r>
            <a:r>
              <a:rPr lang="en-US" sz="1900" b="1" dirty="0"/>
              <a:t>Manufacturing </a:t>
            </a:r>
            <a:r>
              <a:rPr lang="en-US" sz="1900" dirty="0"/>
              <a:t>(5,716 postings), and </a:t>
            </a:r>
            <a:r>
              <a:rPr lang="en-US" sz="1900" b="1" dirty="0"/>
              <a:t> Professional, Scientific, &amp; Technical Occupations </a:t>
            </a:r>
          </a:p>
          <a:p>
            <a:r>
              <a:rPr lang="en-US" sz="1900" dirty="0"/>
              <a:t>(5,117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(4,990 postings), </a:t>
            </a:r>
            <a:r>
              <a:rPr lang="en-US" sz="1900" b="1" dirty="0"/>
              <a:t>Retail Salespersons </a:t>
            </a:r>
            <a:r>
              <a:rPr lang="en-US" sz="1900" dirty="0"/>
              <a:t>(2,661 postings),</a:t>
            </a:r>
            <a:r>
              <a:rPr lang="en-US" sz="1900" b="1" dirty="0"/>
              <a:t> Home Health &amp; Personal Care Aides </a:t>
            </a:r>
            <a:r>
              <a:rPr lang="en-US" sz="1900" dirty="0"/>
              <a:t>(2,194 postings), and </a:t>
            </a:r>
            <a:r>
              <a:rPr lang="en-US" sz="1900" b="1" dirty="0"/>
              <a:t>Supervisors of Retail Sales Workers </a:t>
            </a:r>
            <a:r>
              <a:rPr lang="en-US" sz="1900" dirty="0"/>
              <a:t>(1,512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18271441-BE4A-EFD1-C4BF-6E1B3E08A1B2}"/>
              </a:ext>
            </a:extLst>
          </p:cNvPr>
          <p:cNvPicPr>
            <a:picLocks noChangeAspect="1"/>
          </p:cNvPicPr>
          <p:nvPr/>
        </p:nvPicPr>
        <p:blipFill>
          <a:blip r:embed="rId2"/>
          <a:stretch>
            <a:fillRect/>
          </a:stretch>
        </p:blipFill>
        <p:spPr>
          <a:xfrm>
            <a:off x="252411" y="1443582"/>
            <a:ext cx="8639175" cy="358140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5" name="Picture 4">
            <a:extLst>
              <a:ext uri="{FF2B5EF4-FFF2-40B4-BE49-F238E27FC236}">
                <a16:creationId xmlns:a16="http://schemas.microsoft.com/office/drawing/2014/main" id="{AFC911F7-1926-18F7-444E-7002F65384E7}"/>
              </a:ext>
            </a:extLst>
          </p:cNvPr>
          <p:cNvPicPr>
            <a:picLocks noChangeAspect="1"/>
          </p:cNvPicPr>
          <p:nvPr/>
        </p:nvPicPr>
        <p:blipFill>
          <a:blip r:embed="rId2"/>
          <a:stretch>
            <a:fillRect/>
          </a:stretch>
        </p:blipFill>
        <p:spPr>
          <a:xfrm>
            <a:off x="833437" y="1233487"/>
            <a:ext cx="7477125"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2" name="Picture 1">
            <a:extLst>
              <a:ext uri="{FF2B5EF4-FFF2-40B4-BE49-F238E27FC236}">
                <a16:creationId xmlns:a16="http://schemas.microsoft.com/office/drawing/2014/main" id="{5C975825-3215-4EF9-B741-97AC47C84AE5}"/>
              </a:ext>
            </a:extLst>
          </p:cNvPr>
          <p:cNvPicPr>
            <a:picLocks noChangeAspect="1"/>
          </p:cNvPicPr>
          <p:nvPr/>
        </p:nvPicPr>
        <p:blipFill>
          <a:blip r:embed="rId2"/>
          <a:stretch>
            <a:fillRect/>
          </a:stretch>
        </p:blipFill>
        <p:spPr>
          <a:xfrm>
            <a:off x="2857500" y="228600"/>
            <a:ext cx="3429000" cy="5937757"/>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CFCF0434-C972-3248-9BB8-456AAA064D96}"/>
              </a:ext>
            </a:extLst>
          </p:cNvPr>
          <p:cNvPicPr>
            <a:picLocks noChangeAspect="1"/>
          </p:cNvPicPr>
          <p:nvPr/>
        </p:nvPicPr>
        <p:blipFill>
          <a:blip r:embed="rId2"/>
          <a:stretch>
            <a:fillRect/>
          </a:stretch>
        </p:blipFill>
        <p:spPr>
          <a:xfrm>
            <a:off x="1766886" y="762000"/>
            <a:ext cx="5610225" cy="5010150"/>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53F5FF-5616-48D3-B72D-C299869A7431}">
  <ds:schemaRefs>
    <ds:schemaRef ds:uri="http://purl.org/dc/elements/1.1/"/>
    <ds:schemaRef ds:uri="http://schemas.microsoft.com/sharepoint/v3"/>
    <ds:schemaRef ds:uri="http://schemas.microsoft.com/office/2006/documentManagement/types"/>
    <ds:schemaRef ds:uri="http://purl.org/dc/terms/"/>
    <ds:schemaRef ds:uri="c867d1a5-5827-4927-b797-91c0fe867b8f"/>
    <ds:schemaRef ds:uri="http://www.w3.org/XML/1998/namespace"/>
    <ds:schemaRef ds:uri="http://schemas.openxmlformats.org/package/2006/metadata/core-properties"/>
    <ds:schemaRef ds:uri="http://schemas.microsoft.com/office/infopath/2007/PartnerControls"/>
    <ds:schemaRef ds:uri="26e7f4b6-3714-4cf5-b0ae-a47b16f23eb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106586</TotalTime>
  <Words>1305</Words>
  <Application>Microsoft Office PowerPoint</Application>
  <PresentationFormat>On-screen Show (4:3)</PresentationFormat>
  <Paragraphs>169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1637</cp:revision>
  <cp:lastPrinted>2025-03-20T20:04:05Z</cp:lastPrinted>
  <dcterms:created xsi:type="dcterms:W3CDTF">2016-10-12T17:47:24Z</dcterms:created>
  <dcterms:modified xsi:type="dcterms:W3CDTF">2025-04-16T18:25:40Z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