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handoutMasterIdLst>
    <p:handoutMasterId r:id="rId41"/>
  </p:handoutMasterIdLst>
  <p:sldIdLst>
    <p:sldId id="256" r:id="rId5"/>
    <p:sldId id="320" r:id="rId6"/>
    <p:sldId id="325" r:id="rId7"/>
    <p:sldId id="402" r:id="rId8"/>
    <p:sldId id="378" r:id="rId9"/>
    <p:sldId id="358" r:id="rId10"/>
    <p:sldId id="265" r:id="rId11"/>
    <p:sldId id="271" r:id="rId12"/>
    <p:sldId id="272" r:id="rId13"/>
    <p:sldId id="267" r:id="rId14"/>
    <p:sldId id="403" r:id="rId15"/>
    <p:sldId id="270" r:id="rId16"/>
    <p:sldId id="277" r:id="rId17"/>
    <p:sldId id="361" r:id="rId18"/>
    <p:sldId id="381" r:id="rId19"/>
    <p:sldId id="382" r:id="rId20"/>
    <p:sldId id="383" r:id="rId21"/>
    <p:sldId id="384" r:id="rId22"/>
    <p:sldId id="385" r:id="rId23"/>
    <p:sldId id="386" r:id="rId24"/>
    <p:sldId id="387" r:id="rId25"/>
    <p:sldId id="388" r:id="rId26"/>
    <p:sldId id="389" r:id="rId27"/>
    <p:sldId id="390" r:id="rId28"/>
    <p:sldId id="391" r:id="rId29"/>
    <p:sldId id="392" r:id="rId30"/>
    <p:sldId id="393" r:id="rId31"/>
    <p:sldId id="394" r:id="rId32"/>
    <p:sldId id="395" r:id="rId33"/>
    <p:sldId id="396" r:id="rId34"/>
    <p:sldId id="397" r:id="rId35"/>
    <p:sldId id="398" r:id="rId36"/>
    <p:sldId id="399" r:id="rId37"/>
    <p:sldId id="400" r:id="rId38"/>
    <p:sldId id="401" r:id="rId39"/>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525835-1510-C17F-AB39-057A1F80E435}" name="Krzyzek, Matthew" initials="KM" userId="S::Matthew.Krzyzek@ct.gov::8d2aa4eb-b35c-4504-b311-1c9c7637bf9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387"/>
    <a:srgbClr val="FCECC5"/>
    <a:srgbClr val="FFFFDA"/>
    <a:srgbClr val="FFFF99"/>
    <a:srgbClr val="FCFCFA"/>
    <a:srgbClr val="FFF2E5"/>
    <a:srgbClr val="FFE6CD"/>
    <a:srgbClr val="FFFBCD"/>
    <a:srgbClr val="FFFFCC"/>
    <a:srgbClr val="FFFA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55" autoAdjust="0"/>
    <p:restoredTop sz="94834" autoAdjust="0"/>
  </p:normalViewPr>
  <p:slideViewPr>
    <p:cSldViewPr>
      <p:cViewPr varScale="1">
        <p:scale>
          <a:sx n="95" d="100"/>
          <a:sy n="95" d="100"/>
        </p:scale>
        <p:origin x="144"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8/10/relationships/authors" Target="authors.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4161390" cy="366011"/>
          </a:xfrm>
          <a:prstGeom prst="rect">
            <a:avLst/>
          </a:prstGeom>
        </p:spPr>
        <p:txBody>
          <a:bodyPr vert="horz" lIns="95933" tIns="47966" rIns="95933" bIns="47966" rtlCol="0"/>
          <a:lstStyle>
            <a:lvl1pPr algn="l">
              <a:defRPr sz="1300"/>
            </a:lvl1pPr>
          </a:lstStyle>
          <a:p>
            <a:endParaRPr lang="en-US" dirty="0"/>
          </a:p>
        </p:txBody>
      </p:sp>
      <p:sp>
        <p:nvSpPr>
          <p:cNvPr id="3" name="Date Placeholder 2"/>
          <p:cNvSpPr>
            <a:spLocks noGrp="1"/>
          </p:cNvSpPr>
          <p:nvPr>
            <p:ph type="dt" sz="quarter" idx="1"/>
          </p:nvPr>
        </p:nvSpPr>
        <p:spPr>
          <a:xfrm>
            <a:off x="5437644" y="0"/>
            <a:ext cx="4161390" cy="366011"/>
          </a:xfrm>
          <a:prstGeom prst="rect">
            <a:avLst/>
          </a:prstGeom>
        </p:spPr>
        <p:txBody>
          <a:bodyPr vert="horz" lIns="95933" tIns="47966" rIns="95933" bIns="47966" rtlCol="0"/>
          <a:lstStyle>
            <a:lvl1pPr algn="r">
              <a:defRPr sz="1300"/>
            </a:lvl1pPr>
          </a:lstStyle>
          <a:p>
            <a:fld id="{9802C676-1F8D-4124-B0A0-D1F4D9F101AC}" type="datetimeFigureOut">
              <a:rPr lang="en-US" smtClean="0"/>
              <a:t>4/16/2025</a:t>
            </a:fld>
            <a:endParaRPr lang="en-US" dirty="0"/>
          </a:p>
        </p:txBody>
      </p:sp>
      <p:sp>
        <p:nvSpPr>
          <p:cNvPr id="4" name="Footer Placeholder 3"/>
          <p:cNvSpPr>
            <a:spLocks noGrp="1"/>
          </p:cNvSpPr>
          <p:nvPr>
            <p:ph type="ftr" sz="quarter" idx="2"/>
          </p:nvPr>
        </p:nvSpPr>
        <p:spPr>
          <a:xfrm>
            <a:off x="7" y="6947941"/>
            <a:ext cx="4161390" cy="366011"/>
          </a:xfrm>
          <a:prstGeom prst="rect">
            <a:avLst/>
          </a:prstGeom>
        </p:spPr>
        <p:txBody>
          <a:bodyPr vert="horz" lIns="95933" tIns="47966" rIns="95933" bIns="47966" rtlCol="0" anchor="b"/>
          <a:lstStyle>
            <a:lvl1pPr algn="l">
              <a:defRPr sz="1300"/>
            </a:lvl1pPr>
          </a:lstStyle>
          <a:p>
            <a:endParaRPr lang="en-US" dirty="0"/>
          </a:p>
        </p:txBody>
      </p:sp>
      <p:sp>
        <p:nvSpPr>
          <p:cNvPr id="5" name="Slide Number Placeholder 4"/>
          <p:cNvSpPr>
            <a:spLocks noGrp="1"/>
          </p:cNvSpPr>
          <p:nvPr>
            <p:ph type="sldNum" sz="quarter" idx="3"/>
          </p:nvPr>
        </p:nvSpPr>
        <p:spPr>
          <a:xfrm>
            <a:off x="5437644" y="6947941"/>
            <a:ext cx="4161390" cy="366011"/>
          </a:xfrm>
          <a:prstGeom prst="rect">
            <a:avLst/>
          </a:prstGeom>
        </p:spPr>
        <p:txBody>
          <a:bodyPr vert="horz" lIns="95933" tIns="47966" rIns="95933" bIns="47966" rtlCol="0" anchor="b"/>
          <a:lstStyle>
            <a:lvl1pPr algn="r">
              <a:defRPr sz="1300"/>
            </a:lvl1pPr>
          </a:lstStyle>
          <a:p>
            <a:fld id="{2625784C-7A56-402B-B00E-C646C90763CC}" type="slidenum">
              <a:rPr lang="en-US" smtClean="0"/>
              <a:t>‹#›</a:t>
            </a:fld>
            <a:endParaRPr lang="en-US" dirty="0"/>
          </a:p>
        </p:txBody>
      </p:sp>
    </p:spTree>
    <p:extLst>
      <p:ext uri="{BB962C8B-B14F-4D97-AF65-F5344CB8AC3E}">
        <p14:creationId xmlns:p14="http://schemas.microsoft.com/office/powerpoint/2010/main" val="1096840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7754" tIns="48878" rIns="97754" bIns="48878" rtlCol="0"/>
          <a:lstStyle>
            <a:lvl1pPr algn="l">
              <a:defRPr sz="1300"/>
            </a:lvl1pPr>
          </a:lstStyle>
          <a:p>
            <a:endParaRPr lang="en-US" dirty="0"/>
          </a:p>
        </p:txBody>
      </p:sp>
      <p:sp>
        <p:nvSpPr>
          <p:cNvPr id="3" name="Date Placeholder 2"/>
          <p:cNvSpPr>
            <a:spLocks noGrp="1"/>
          </p:cNvSpPr>
          <p:nvPr>
            <p:ph type="dt" idx="1"/>
          </p:nvPr>
        </p:nvSpPr>
        <p:spPr>
          <a:xfrm>
            <a:off x="5438459" y="0"/>
            <a:ext cx="4160520" cy="365760"/>
          </a:xfrm>
          <a:prstGeom prst="rect">
            <a:avLst/>
          </a:prstGeom>
        </p:spPr>
        <p:txBody>
          <a:bodyPr vert="horz" lIns="97754" tIns="48878" rIns="97754" bIns="48878" rtlCol="0"/>
          <a:lstStyle>
            <a:lvl1pPr algn="r">
              <a:defRPr sz="1300"/>
            </a:lvl1pPr>
          </a:lstStyle>
          <a:p>
            <a:fld id="{99D778E1-629D-4B2E-8B30-0F9A63CFCDCB}" type="datetimeFigureOut">
              <a:rPr lang="en-US" smtClean="0"/>
              <a:t>4/16/2025</a:t>
            </a:fld>
            <a:endParaRPr lang="en-US" dirty="0"/>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7754" tIns="48878" rIns="97754" bIns="48878" rtlCol="0" anchor="ctr"/>
          <a:lstStyle/>
          <a:p>
            <a:endParaRPr lang="en-US" dirty="0"/>
          </a:p>
        </p:txBody>
      </p:sp>
      <p:sp>
        <p:nvSpPr>
          <p:cNvPr id="5" name="Notes Placeholder 4"/>
          <p:cNvSpPr>
            <a:spLocks noGrp="1"/>
          </p:cNvSpPr>
          <p:nvPr>
            <p:ph type="body" sz="quarter" idx="3"/>
          </p:nvPr>
        </p:nvSpPr>
        <p:spPr>
          <a:xfrm>
            <a:off x="960120" y="3474721"/>
            <a:ext cx="7680960" cy="3291840"/>
          </a:xfrm>
          <a:prstGeom prst="rect">
            <a:avLst/>
          </a:prstGeom>
        </p:spPr>
        <p:txBody>
          <a:bodyPr vert="horz" lIns="97754" tIns="48878" rIns="97754" bIns="488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5760"/>
          </a:xfrm>
          <a:prstGeom prst="rect">
            <a:avLst/>
          </a:prstGeom>
        </p:spPr>
        <p:txBody>
          <a:bodyPr vert="horz" lIns="97754" tIns="48878" rIns="97754" bIns="48878" rtlCol="0" anchor="b"/>
          <a:lstStyle>
            <a:lvl1pPr algn="l">
              <a:defRPr sz="1300"/>
            </a:lvl1pPr>
          </a:lstStyle>
          <a:p>
            <a:endParaRPr lang="en-US" dirty="0"/>
          </a:p>
        </p:txBody>
      </p:sp>
      <p:sp>
        <p:nvSpPr>
          <p:cNvPr id="7" name="Slide Number Placeholder 6"/>
          <p:cNvSpPr>
            <a:spLocks noGrp="1"/>
          </p:cNvSpPr>
          <p:nvPr>
            <p:ph type="sldNum" sz="quarter" idx="5"/>
          </p:nvPr>
        </p:nvSpPr>
        <p:spPr>
          <a:xfrm>
            <a:off x="5438459" y="6948171"/>
            <a:ext cx="4160520" cy="365760"/>
          </a:xfrm>
          <a:prstGeom prst="rect">
            <a:avLst/>
          </a:prstGeom>
        </p:spPr>
        <p:txBody>
          <a:bodyPr vert="horz" lIns="97754" tIns="48878" rIns="97754" bIns="48878" rtlCol="0" anchor="b"/>
          <a:lstStyle>
            <a:lvl1pPr algn="r">
              <a:defRPr sz="1300"/>
            </a:lvl1pPr>
          </a:lstStyle>
          <a:p>
            <a:fld id="{0078D420-085E-4E59-B41C-E48E7B91EB34}" type="slidenum">
              <a:rPr lang="en-US" smtClean="0"/>
              <a:t>‹#›</a:t>
            </a:fld>
            <a:endParaRPr lang="en-US" dirty="0"/>
          </a:p>
        </p:txBody>
      </p:sp>
    </p:spTree>
    <p:extLst>
      <p:ext uri="{BB962C8B-B14F-4D97-AF65-F5344CB8AC3E}">
        <p14:creationId xmlns:p14="http://schemas.microsoft.com/office/powerpoint/2010/main" val="1227733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ACD705-9178-4B3B-8F00-57770CC37F01}" type="datetime1">
              <a:rPr lang="en-US" smtClean="0"/>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AE2E31F-ADBE-49C8-8764-A16796B8F595}" type="slidenum">
              <a:rPr lang="en-US" smtClean="0"/>
              <a:pPr/>
              <a:t>‹#›</a:t>
            </a:fld>
            <a:endParaRPr lang="en-US" dirty="0"/>
          </a:p>
        </p:txBody>
      </p:sp>
    </p:spTree>
    <p:extLst>
      <p:ext uri="{BB962C8B-B14F-4D97-AF65-F5344CB8AC3E}">
        <p14:creationId xmlns:p14="http://schemas.microsoft.com/office/powerpoint/2010/main" val="95361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43E9D2-99F1-44E4-A64B-4370A486F63A}" type="datetime1">
              <a:rPr lang="en-US" smtClean="0"/>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64182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B3AF19-D414-4F39-88E0-0C70395FEC4C}" type="datetime1">
              <a:rPr lang="en-US" smtClean="0"/>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13772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C4ECEC-3FE4-496D-9B82-ABEC1820E41F}" type="datetime1">
              <a:rPr lang="en-US" smtClean="0"/>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95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58114B-DEE3-4496-822E-2460A4808FFE}" type="datetime1">
              <a:rPr lang="en-US" smtClean="0"/>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59402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859910-55C4-4925-88BE-A3A0FC35C459}" type="datetime1">
              <a:rPr lang="en-US" smtClean="0"/>
              <a:t>4/16/2025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36352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598CE1-1B87-49B5-8186-E0F7943362F3}" type="datetime1">
              <a:rPr lang="en-US" smtClean="0"/>
              <a:t>4/16/2025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30250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B21AEF-42CD-4184-8678-D0E0A02440CE}" type="datetime1">
              <a:rPr lang="en-US" smtClean="0"/>
              <a:t>4/16/2025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07324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EC3EC-4D5B-429E-BE6E-BEC43D18A3B0}" type="datetime1">
              <a:rPr lang="en-US" smtClean="0"/>
              <a:t>4/16/2025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973796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FA587C-948E-4D37-B701-488D159E4B4B}" type="datetime1">
              <a:rPr lang="en-US" smtClean="0"/>
              <a:t>4/16/2025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53346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1B4CE-E90D-45F2-9DD4-59813A94A46A}" type="datetime1">
              <a:rPr lang="en-US" smtClean="0"/>
              <a:t>4/16/2025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46196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A5F48-9825-47EA-8808-3BD64B0A0D9C}" type="datetime1">
              <a:rPr lang="en-US" smtClean="0"/>
              <a:t>4/16/2025</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2E31F-ADBE-49C8-8764-A16796B8F595}" type="slidenum">
              <a:rPr lang="en-US" smtClean="0"/>
              <a:t>‹#›</a:t>
            </a:fld>
            <a:endParaRPr lang="en-US" dirty="0"/>
          </a:p>
        </p:txBody>
      </p:sp>
    </p:spTree>
    <p:extLst>
      <p:ext uri="{BB962C8B-B14F-4D97-AF65-F5344CB8AC3E}">
        <p14:creationId xmlns:p14="http://schemas.microsoft.com/office/powerpoint/2010/main" val="3632075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1.ctdol.state.ct.us/lmi/hwol.asp"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981" y="1084214"/>
            <a:ext cx="184731" cy="769441"/>
          </a:xfrm>
          <a:prstGeom prst="rect">
            <a:avLst/>
          </a:prstGeom>
        </p:spPr>
        <p:txBody>
          <a:bodyPr wrap="none">
            <a:spAutoFit/>
          </a:bodyPr>
          <a:lstStyle/>
          <a:p>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4" name="Rectangle 3"/>
          <p:cNvSpPr/>
          <p:nvPr/>
        </p:nvSpPr>
        <p:spPr>
          <a:xfrm>
            <a:off x="1447800" y="1676400"/>
            <a:ext cx="6248400" cy="1184940"/>
          </a:xfrm>
          <a:prstGeom prst="rect">
            <a:avLst/>
          </a:prstGeom>
        </p:spPr>
        <p:txBody>
          <a:bodyPr wrap="square">
            <a:spAutoFit/>
          </a:bodyPr>
          <a:lstStyle/>
          <a:p>
            <a:pPr algn="ctr"/>
            <a:r>
              <a:rPr lang="en-US" sz="4400" dirty="0">
                <a:effectLst>
                  <a:outerShdw blurRad="50800" dist="38100" dir="13500000" algn="br" rotWithShape="0">
                    <a:prstClr val="black">
                      <a:alpha val="40000"/>
                    </a:prstClr>
                  </a:outerShdw>
                </a:effectLst>
              </a:rPr>
              <a:t>Help Wanted Online</a:t>
            </a:r>
            <a:br>
              <a:rPr lang="en-US" sz="4400" dirty="0">
                <a:effectLst>
                  <a:outerShdw blurRad="50800" dist="38100" dir="13500000" algn="br" rotWithShape="0">
                    <a:prstClr val="black">
                      <a:alpha val="40000"/>
                    </a:prstClr>
                  </a:outerShdw>
                </a:effectLst>
              </a:rPr>
            </a:br>
            <a:r>
              <a:rPr lang="en-US" sz="2700" dirty="0">
                <a:effectLst>
                  <a:outerShdw blurRad="50800" dist="38100" dir="13500000" algn="br" rotWithShape="0">
                    <a:prstClr val="black">
                      <a:alpha val="40000"/>
                    </a:prstClr>
                  </a:outerShdw>
                </a:effectLst>
              </a:rPr>
              <a:t>A real-time measure of job postings</a:t>
            </a:r>
          </a:p>
        </p:txBody>
      </p:sp>
      <p:sp>
        <p:nvSpPr>
          <p:cNvPr id="6" name="Rectangle 5"/>
          <p:cNvSpPr/>
          <p:nvPr/>
        </p:nvSpPr>
        <p:spPr>
          <a:xfrm>
            <a:off x="2286000" y="3581400"/>
            <a:ext cx="4572000" cy="1569660"/>
          </a:xfrm>
          <a:prstGeom prst="rect">
            <a:avLst/>
          </a:prstGeom>
        </p:spPr>
        <p:txBody>
          <a:bodyPr>
            <a:spAutoFit/>
          </a:bodyPr>
          <a:lstStyle/>
          <a:p>
            <a:pPr algn="ctr"/>
            <a:r>
              <a:rPr lang="en-US" sz="2400" dirty="0"/>
              <a:t>April 2025</a:t>
            </a:r>
            <a:br>
              <a:rPr lang="en-US" sz="2400" dirty="0"/>
            </a:br>
            <a:endParaRPr lang="en-US" sz="2400" dirty="0"/>
          </a:p>
          <a:p>
            <a:pPr algn="ctr"/>
            <a:r>
              <a:rPr lang="en-US" sz="2400" dirty="0"/>
              <a:t>Office of Research</a:t>
            </a:r>
            <a:br>
              <a:rPr lang="en-US" sz="2400" dirty="0"/>
            </a:br>
            <a:r>
              <a:rPr lang="en-US" sz="2400" dirty="0"/>
              <a:t>Connecticut Department of Labor</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a:t>
            </a:fld>
            <a:endParaRPr lang="en-US" dirty="0"/>
          </a:p>
        </p:txBody>
      </p:sp>
    </p:spTree>
    <p:extLst>
      <p:ext uri="{BB962C8B-B14F-4D97-AF65-F5344CB8AC3E}">
        <p14:creationId xmlns:p14="http://schemas.microsoft.com/office/powerpoint/2010/main" val="1600325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10</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Occupations with the Most Job Ads</a:t>
            </a:r>
          </a:p>
        </p:txBody>
      </p:sp>
      <p:pic>
        <p:nvPicPr>
          <p:cNvPr id="4" name="Picture 3">
            <a:extLst>
              <a:ext uri="{FF2B5EF4-FFF2-40B4-BE49-F238E27FC236}">
                <a16:creationId xmlns:a16="http://schemas.microsoft.com/office/drawing/2014/main" id="{92F1D0F8-36F5-358F-6DB6-F51DB6D7B6DA}"/>
              </a:ext>
            </a:extLst>
          </p:cNvPr>
          <p:cNvPicPr>
            <a:picLocks noChangeAspect="1"/>
          </p:cNvPicPr>
          <p:nvPr/>
        </p:nvPicPr>
        <p:blipFill>
          <a:blip r:embed="rId2"/>
          <a:stretch>
            <a:fillRect/>
          </a:stretch>
        </p:blipFill>
        <p:spPr>
          <a:xfrm>
            <a:off x="985837" y="838200"/>
            <a:ext cx="7172325" cy="4991100"/>
          </a:xfrm>
          <a:prstGeom prst="rect">
            <a:avLst/>
          </a:prstGeom>
        </p:spPr>
      </p:pic>
    </p:spTree>
    <p:extLst>
      <p:ext uri="{BB962C8B-B14F-4D97-AF65-F5344CB8AC3E}">
        <p14:creationId xmlns:p14="http://schemas.microsoft.com/office/powerpoint/2010/main" val="662968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11</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Top Occupations in Industries With The Most Ads</a:t>
            </a:r>
          </a:p>
        </p:txBody>
      </p:sp>
      <p:pic>
        <p:nvPicPr>
          <p:cNvPr id="3" name="Picture 2">
            <a:extLst>
              <a:ext uri="{FF2B5EF4-FFF2-40B4-BE49-F238E27FC236}">
                <a16:creationId xmlns:a16="http://schemas.microsoft.com/office/drawing/2014/main" id="{9F5CF9EF-79B6-9F3F-C1DD-7CBDA025D7E2}"/>
              </a:ext>
            </a:extLst>
          </p:cNvPr>
          <p:cNvPicPr>
            <a:picLocks noChangeAspect="1"/>
          </p:cNvPicPr>
          <p:nvPr/>
        </p:nvPicPr>
        <p:blipFill>
          <a:blip r:embed="rId2"/>
          <a:stretch>
            <a:fillRect/>
          </a:stretch>
        </p:blipFill>
        <p:spPr>
          <a:xfrm>
            <a:off x="2576512" y="963595"/>
            <a:ext cx="3990975" cy="4991100"/>
          </a:xfrm>
          <a:prstGeom prst="rect">
            <a:avLst/>
          </a:prstGeom>
        </p:spPr>
      </p:pic>
    </p:spTree>
    <p:extLst>
      <p:ext uri="{BB962C8B-B14F-4D97-AF65-F5344CB8AC3E}">
        <p14:creationId xmlns:p14="http://schemas.microsoft.com/office/powerpoint/2010/main" val="833546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1" y="55583"/>
            <a:ext cx="8458200"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Connecticut Job Ads by Educational Requirements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12</a:t>
            </a:fld>
            <a:endParaRPr lang="en-US" dirty="0"/>
          </a:p>
        </p:txBody>
      </p:sp>
      <p:pic>
        <p:nvPicPr>
          <p:cNvPr id="3" name="Picture 2">
            <a:extLst>
              <a:ext uri="{FF2B5EF4-FFF2-40B4-BE49-F238E27FC236}">
                <a16:creationId xmlns:a16="http://schemas.microsoft.com/office/drawing/2014/main" id="{A8A0350F-181E-2210-03E2-B144AC2D6278}"/>
              </a:ext>
            </a:extLst>
          </p:cNvPr>
          <p:cNvPicPr>
            <a:picLocks noChangeAspect="1"/>
          </p:cNvPicPr>
          <p:nvPr/>
        </p:nvPicPr>
        <p:blipFill>
          <a:blip r:embed="rId2"/>
          <a:stretch>
            <a:fillRect/>
          </a:stretch>
        </p:blipFill>
        <p:spPr>
          <a:xfrm>
            <a:off x="1542025" y="1282352"/>
            <a:ext cx="6059949" cy="4718713"/>
          </a:xfrm>
          <a:prstGeom prst="rect">
            <a:avLst/>
          </a:prstGeom>
        </p:spPr>
      </p:pic>
    </p:spTree>
    <p:extLst>
      <p:ext uri="{BB962C8B-B14F-4D97-AF65-F5344CB8AC3E}">
        <p14:creationId xmlns:p14="http://schemas.microsoft.com/office/powerpoint/2010/main" val="1431601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44979" y="1143001"/>
            <a:ext cx="6254044" cy="136207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Workforce Area Data</a:t>
            </a:r>
          </a:p>
        </p:txBody>
      </p:sp>
      <p:sp>
        <p:nvSpPr>
          <p:cNvPr id="9" name="Text Placeholder 2"/>
          <p:cNvSpPr txBox="1">
            <a:spLocks/>
          </p:cNvSpPr>
          <p:nvPr/>
        </p:nvSpPr>
        <p:spPr>
          <a:xfrm>
            <a:off x="914402" y="2286001"/>
            <a:ext cx="8140700" cy="32861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Tx/>
              <a:buChar char="-"/>
            </a:pPr>
            <a:r>
              <a:rPr lang="en-US" dirty="0">
                <a:solidFill>
                  <a:schemeClr val="accent1">
                    <a:lumMod val="50000"/>
                  </a:schemeClr>
                </a:solidFill>
              </a:rPr>
              <a:t>Workforce Area Highlights</a:t>
            </a:r>
          </a:p>
          <a:p>
            <a:pPr marL="457200" indent="-457200" algn="l">
              <a:buFontTx/>
              <a:buChar char="-"/>
            </a:pPr>
            <a:r>
              <a:rPr lang="en-US" dirty="0">
                <a:solidFill>
                  <a:schemeClr val="accent1">
                    <a:lumMod val="50000"/>
                  </a:schemeClr>
                </a:solidFill>
              </a:rPr>
              <a:t>Job Ads by Industry</a:t>
            </a:r>
          </a:p>
          <a:p>
            <a:pPr marL="457200" indent="-457200" algn="l">
              <a:buFontTx/>
              <a:buChar char="-"/>
            </a:pPr>
            <a:r>
              <a:rPr lang="en-US" dirty="0">
                <a:solidFill>
                  <a:schemeClr val="accent1">
                    <a:lumMod val="50000"/>
                  </a:schemeClr>
                </a:solidFill>
              </a:rPr>
              <a:t>Job Ads by Location</a:t>
            </a:r>
          </a:p>
          <a:p>
            <a:pPr marL="457200" indent="-457200" algn="l">
              <a:buFontTx/>
              <a:buChar char="-"/>
            </a:pPr>
            <a:r>
              <a:rPr lang="en-US" dirty="0">
                <a:solidFill>
                  <a:schemeClr val="accent1">
                    <a:lumMod val="50000"/>
                  </a:schemeClr>
                </a:solidFill>
              </a:rPr>
              <a:t>Employers With The Most Job Ads</a:t>
            </a:r>
          </a:p>
          <a:p>
            <a:pPr marL="457200" indent="-457200" algn="l">
              <a:buFontTx/>
              <a:buChar char="-"/>
            </a:pPr>
            <a:r>
              <a:rPr lang="en-US" dirty="0">
                <a:solidFill>
                  <a:schemeClr val="accent1">
                    <a:lumMod val="50000"/>
                  </a:schemeClr>
                </a:solidFill>
              </a:rPr>
              <a:t>Occupations With The Most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13</a:t>
            </a:fld>
            <a:endParaRPr lang="en-US" dirty="0"/>
          </a:p>
        </p:txBody>
      </p:sp>
    </p:spTree>
    <p:extLst>
      <p:ext uri="{BB962C8B-B14F-4D97-AF65-F5344CB8AC3E}">
        <p14:creationId xmlns:p14="http://schemas.microsoft.com/office/powerpoint/2010/main" val="2170289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0435" y="838202"/>
            <a:ext cx="5183150" cy="646331"/>
          </a:xfrm>
          <a:prstGeom prst="rect">
            <a:avLst/>
          </a:prstGeom>
        </p:spPr>
        <p:txBody>
          <a:bodyPr wrap="none">
            <a:spAutoFit/>
          </a:bodyPr>
          <a:lstStyle/>
          <a:p>
            <a:pPr algn="ctr"/>
            <a:r>
              <a:rPr lang="en-US" sz="3600" dirty="0"/>
              <a:t>Workforce Area Highlights </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6" name="TextBox 5"/>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14</a:t>
            </a:fld>
            <a:endParaRPr lang="en-US" dirty="0"/>
          </a:p>
        </p:txBody>
      </p:sp>
      <p:pic>
        <p:nvPicPr>
          <p:cNvPr id="5" name="Picture 4">
            <a:extLst>
              <a:ext uri="{FF2B5EF4-FFF2-40B4-BE49-F238E27FC236}">
                <a16:creationId xmlns:a16="http://schemas.microsoft.com/office/drawing/2014/main" id="{9A172847-E285-81A8-3983-CA9D0BA5893D}"/>
              </a:ext>
            </a:extLst>
          </p:cNvPr>
          <p:cNvPicPr>
            <a:picLocks noChangeAspect="1"/>
          </p:cNvPicPr>
          <p:nvPr/>
        </p:nvPicPr>
        <p:blipFill>
          <a:blip r:embed="rId2"/>
          <a:stretch>
            <a:fillRect/>
          </a:stretch>
        </p:blipFill>
        <p:spPr>
          <a:xfrm>
            <a:off x="449873" y="1667309"/>
            <a:ext cx="8244253" cy="3523382"/>
          </a:xfrm>
          <a:prstGeom prst="rect">
            <a:avLst/>
          </a:prstGeom>
        </p:spPr>
      </p:pic>
    </p:spTree>
    <p:extLst>
      <p:ext uri="{BB962C8B-B14F-4D97-AF65-F5344CB8AC3E}">
        <p14:creationId xmlns:p14="http://schemas.microsoft.com/office/powerpoint/2010/main" val="732575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15</a:t>
            </a:fld>
            <a:endParaRPr lang="en-US" dirty="0"/>
          </a:p>
        </p:txBody>
      </p:sp>
      <p:pic>
        <p:nvPicPr>
          <p:cNvPr id="4" name="Picture 3">
            <a:extLst>
              <a:ext uri="{FF2B5EF4-FFF2-40B4-BE49-F238E27FC236}">
                <a16:creationId xmlns:a16="http://schemas.microsoft.com/office/drawing/2014/main" id="{AE32BD07-DE4D-2D6C-B343-9B21BB926ABD}"/>
              </a:ext>
            </a:extLst>
          </p:cNvPr>
          <p:cNvPicPr>
            <a:picLocks noChangeAspect="1"/>
          </p:cNvPicPr>
          <p:nvPr/>
        </p:nvPicPr>
        <p:blipFill>
          <a:blip r:embed="rId2"/>
          <a:stretch>
            <a:fillRect/>
          </a:stretch>
        </p:blipFill>
        <p:spPr>
          <a:xfrm>
            <a:off x="2643473" y="457200"/>
            <a:ext cx="3119438" cy="5731306"/>
          </a:xfrm>
          <a:prstGeom prst="rect">
            <a:avLst/>
          </a:prstGeom>
        </p:spPr>
      </p:pic>
    </p:spTree>
    <p:extLst>
      <p:ext uri="{BB962C8B-B14F-4D97-AF65-F5344CB8AC3E}">
        <p14:creationId xmlns:p14="http://schemas.microsoft.com/office/powerpoint/2010/main" val="3605852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7" y="-152400"/>
            <a:ext cx="6965245" cy="93052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16</a:t>
            </a:fld>
            <a:endParaRPr lang="en-US" dirty="0"/>
          </a:p>
        </p:txBody>
      </p:sp>
      <p:pic>
        <p:nvPicPr>
          <p:cNvPr id="4" name="Picture 3">
            <a:extLst>
              <a:ext uri="{FF2B5EF4-FFF2-40B4-BE49-F238E27FC236}">
                <a16:creationId xmlns:a16="http://schemas.microsoft.com/office/drawing/2014/main" id="{58FB656C-1F15-B27D-917D-951ED2EA7496}"/>
              </a:ext>
            </a:extLst>
          </p:cNvPr>
          <p:cNvPicPr>
            <a:picLocks noChangeAspect="1"/>
          </p:cNvPicPr>
          <p:nvPr/>
        </p:nvPicPr>
        <p:blipFill>
          <a:blip r:embed="rId2"/>
          <a:stretch>
            <a:fillRect/>
          </a:stretch>
        </p:blipFill>
        <p:spPr>
          <a:xfrm>
            <a:off x="1678062" y="1066800"/>
            <a:ext cx="5050259" cy="4479677"/>
          </a:xfrm>
          <a:prstGeom prst="rect">
            <a:avLst/>
          </a:prstGeom>
        </p:spPr>
      </p:pic>
    </p:spTree>
    <p:extLst>
      <p:ext uri="{BB962C8B-B14F-4D97-AF65-F5344CB8AC3E}">
        <p14:creationId xmlns:p14="http://schemas.microsoft.com/office/powerpoint/2010/main" val="3038054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6694"/>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Employers            </a:t>
            </a:r>
          </a:p>
          <a:p>
            <a:r>
              <a:rPr lang="en-US" sz="3200" dirty="0"/>
              <a:t>with the Most Job Ads</a:t>
            </a:r>
          </a:p>
        </p:txBody>
      </p:sp>
      <p:sp>
        <p:nvSpPr>
          <p:cNvPr id="13" name="TextBox 12"/>
          <p:cNvSpPr txBox="1"/>
          <p:nvPr/>
        </p:nvSpPr>
        <p:spPr>
          <a:xfrm>
            <a:off x="12192" y="6324602"/>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17</a:t>
            </a:fld>
            <a:endParaRPr lang="en-US" dirty="0"/>
          </a:p>
        </p:txBody>
      </p:sp>
      <p:pic>
        <p:nvPicPr>
          <p:cNvPr id="5" name="Picture 4">
            <a:extLst>
              <a:ext uri="{FF2B5EF4-FFF2-40B4-BE49-F238E27FC236}">
                <a16:creationId xmlns:a16="http://schemas.microsoft.com/office/drawing/2014/main" id="{2AB302D9-D892-C8E8-D490-9C985116544D}"/>
              </a:ext>
            </a:extLst>
          </p:cNvPr>
          <p:cNvPicPr>
            <a:picLocks noChangeAspect="1"/>
          </p:cNvPicPr>
          <p:nvPr/>
        </p:nvPicPr>
        <p:blipFill>
          <a:blip r:embed="rId2"/>
          <a:stretch>
            <a:fillRect/>
          </a:stretch>
        </p:blipFill>
        <p:spPr>
          <a:xfrm>
            <a:off x="1876386" y="1276739"/>
            <a:ext cx="5391228" cy="4953000"/>
          </a:xfrm>
          <a:prstGeom prst="rect">
            <a:avLst/>
          </a:prstGeom>
        </p:spPr>
      </p:pic>
    </p:spTree>
    <p:extLst>
      <p:ext uri="{BB962C8B-B14F-4D97-AF65-F5344CB8AC3E}">
        <p14:creationId xmlns:p14="http://schemas.microsoft.com/office/powerpoint/2010/main" val="3285028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6" y="2"/>
            <a:ext cx="6965245" cy="101765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18</a:t>
            </a:fld>
            <a:endParaRPr lang="en-US" dirty="0"/>
          </a:p>
        </p:txBody>
      </p:sp>
      <p:pic>
        <p:nvPicPr>
          <p:cNvPr id="5" name="Picture 4">
            <a:extLst>
              <a:ext uri="{FF2B5EF4-FFF2-40B4-BE49-F238E27FC236}">
                <a16:creationId xmlns:a16="http://schemas.microsoft.com/office/drawing/2014/main" id="{7DD19743-8C4B-5B8A-0820-626DA0B401F4}"/>
              </a:ext>
            </a:extLst>
          </p:cNvPr>
          <p:cNvPicPr>
            <a:picLocks noChangeAspect="1"/>
          </p:cNvPicPr>
          <p:nvPr/>
        </p:nvPicPr>
        <p:blipFill>
          <a:blip r:embed="rId2"/>
          <a:stretch>
            <a:fillRect/>
          </a:stretch>
        </p:blipFill>
        <p:spPr>
          <a:xfrm>
            <a:off x="1272821" y="1120519"/>
            <a:ext cx="6781800" cy="4991100"/>
          </a:xfrm>
          <a:prstGeom prst="rect">
            <a:avLst/>
          </a:prstGeom>
        </p:spPr>
      </p:pic>
    </p:spTree>
    <p:extLst>
      <p:ext uri="{BB962C8B-B14F-4D97-AF65-F5344CB8AC3E}">
        <p14:creationId xmlns:p14="http://schemas.microsoft.com/office/powerpoint/2010/main" val="223733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2192" y="6296514"/>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7" name="Slide Number Placeholder 1"/>
          <p:cNvSpPr txBox="1">
            <a:spLocks/>
          </p:cNvSpPr>
          <p:nvPr/>
        </p:nvSpPr>
        <p:spPr>
          <a:xfrm>
            <a:off x="6553200" y="635635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E2E31F-ADBE-49C8-8764-A16796B8F595}" type="slidenum">
              <a:rPr lang="en-US" smtClean="0"/>
              <a:pPr/>
              <a:t>19</a:t>
            </a:fld>
            <a:endParaRPr lang="en-US" dirty="0"/>
          </a:p>
        </p:txBody>
      </p:sp>
      <p:pic>
        <p:nvPicPr>
          <p:cNvPr id="2" name="Picture 1">
            <a:extLst>
              <a:ext uri="{FF2B5EF4-FFF2-40B4-BE49-F238E27FC236}">
                <a16:creationId xmlns:a16="http://schemas.microsoft.com/office/drawing/2014/main" id="{73A6B31E-DDB3-103E-CBD9-38F3AA18E8F8}"/>
              </a:ext>
            </a:extLst>
          </p:cNvPr>
          <p:cNvPicPr>
            <a:picLocks noChangeAspect="1"/>
          </p:cNvPicPr>
          <p:nvPr/>
        </p:nvPicPr>
        <p:blipFill>
          <a:blip r:embed="rId2"/>
          <a:stretch>
            <a:fillRect/>
          </a:stretch>
        </p:blipFill>
        <p:spPr>
          <a:xfrm>
            <a:off x="2781300" y="381000"/>
            <a:ext cx="3581400" cy="5759996"/>
          </a:xfrm>
          <a:prstGeom prst="rect">
            <a:avLst/>
          </a:prstGeom>
        </p:spPr>
      </p:pic>
    </p:spTree>
    <p:extLst>
      <p:ext uri="{BB962C8B-B14F-4D97-AF65-F5344CB8AC3E}">
        <p14:creationId xmlns:p14="http://schemas.microsoft.com/office/powerpoint/2010/main" val="378868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1170" y="446580"/>
            <a:ext cx="3764044" cy="769441"/>
          </a:xfrm>
          <a:prstGeom prst="rect">
            <a:avLst/>
          </a:prstGeom>
        </p:spPr>
        <p:txBody>
          <a:bodyPr wrap="none">
            <a:spAutoFit/>
          </a:bodyPr>
          <a:lstStyle/>
          <a:p>
            <a:r>
              <a:rPr lang="en-US" sz="4400" dirty="0"/>
              <a:t>What is HWOL?</a:t>
            </a:r>
          </a:p>
        </p:txBody>
      </p:sp>
      <p:sp>
        <p:nvSpPr>
          <p:cNvPr id="3" name="Rectangle 2"/>
          <p:cNvSpPr/>
          <p:nvPr/>
        </p:nvSpPr>
        <p:spPr>
          <a:xfrm>
            <a:off x="381000" y="1600200"/>
            <a:ext cx="8382000" cy="3046988"/>
          </a:xfrm>
          <a:prstGeom prst="rect">
            <a:avLst/>
          </a:prstGeom>
        </p:spPr>
        <p:txBody>
          <a:bodyPr wrap="square">
            <a:spAutoFit/>
          </a:bodyPr>
          <a:lstStyle/>
          <a:p>
            <a:r>
              <a:rPr lang="en-US" sz="2400" b="1" dirty="0"/>
              <a:t>The Conference Board Help Wanted Online</a:t>
            </a:r>
            <a:r>
              <a:rPr lang="en-US" sz="2400" dirty="0"/>
              <a:t>® Data Series (HWOL) measures the number of new, first-time Online job postings  and jobs reposted from the previous month for over 50,000 Internet job boards, corporate boards and smaller job sites that serve niche markets and smaller geographic areas.</a:t>
            </a:r>
            <a:br>
              <a:rPr lang="en-US" sz="2400" dirty="0"/>
            </a:br>
            <a:br>
              <a:rPr lang="en-US" sz="2400" dirty="0"/>
            </a:br>
            <a:br>
              <a:rPr lang="en-US" sz="2400" dirty="0"/>
            </a:br>
            <a:endParaRPr lang="en-US" sz="2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2</a:t>
            </a:fld>
            <a:endParaRPr lang="en-US" dirty="0"/>
          </a:p>
        </p:txBody>
      </p:sp>
    </p:spTree>
    <p:extLst>
      <p:ext uri="{BB962C8B-B14F-4D97-AF65-F5344CB8AC3E}">
        <p14:creationId xmlns:p14="http://schemas.microsoft.com/office/powerpoint/2010/main" val="164366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539052" y="-2369"/>
            <a:ext cx="8062734" cy="76436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20</a:t>
            </a:fld>
            <a:endParaRPr lang="en-US" dirty="0"/>
          </a:p>
        </p:txBody>
      </p:sp>
      <p:pic>
        <p:nvPicPr>
          <p:cNvPr id="4" name="Picture 3">
            <a:extLst>
              <a:ext uri="{FF2B5EF4-FFF2-40B4-BE49-F238E27FC236}">
                <a16:creationId xmlns:a16="http://schemas.microsoft.com/office/drawing/2014/main" id="{FBC3B7A2-820B-9664-A8D1-D8FBF1E9619F}"/>
              </a:ext>
            </a:extLst>
          </p:cNvPr>
          <p:cNvPicPr>
            <a:picLocks noChangeAspect="1"/>
          </p:cNvPicPr>
          <p:nvPr/>
        </p:nvPicPr>
        <p:blipFill>
          <a:blip r:embed="rId2"/>
          <a:stretch>
            <a:fillRect/>
          </a:stretch>
        </p:blipFill>
        <p:spPr>
          <a:xfrm>
            <a:off x="2234946" y="1238364"/>
            <a:ext cx="4674108" cy="4381272"/>
          </a:xfrm>
          <a:prstGeom prst="rect">
            <a:avLst/>
          </a:prstGeom>
        </p:spPr>
      </p:pic>
    </p:spTree>
    <p:extLst>
      <p:ext uri="{BB962C8B-B14F-4D97-AF65-F5344CB8AC3E}">
        <p14:creationId xmlns:p14="http://schemas.microsoft.com/office/powerpoint/2010/main" val="2111456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21</a:t>
            </a:fld>
            <a:endParaRPr lang="en-US" dirty="0"/>
          </a:p>
        </p:txBody>
      </p:sp>
      <p:pic>
        <p:nvPicPr>
          <p:cNvPr id="4" name="Picture 3">
            <a:extLst>
              <a:ext uri="{FF2B5EF4-FFF2-40B4-BE49-F238E27FC236}">
                <a16:creationId xmlns:a16="http://schemas.microsoft.com/office/drawing/2014/main" id="{A7B645D2-1839-E88D-945D-736E0946B34E}"/>
              </a:ext>
            </a:extLst>
          </p:cNvPr>
          <p:cNvPicPr>
            <a:picLocks noChangeAspect="1"/>
          </p:cNvPicPr>
          <p:nvPr/>
        </p:nvPicPr>
        <p:blipFill>
          <a:blip r:embed="rId2"/>
          <a:stretch>
            <a:fillRect/>
          </a:stretch>
        </p:blipFill>
        <p:spPr>
          <a:xfrm>
            <a:off x="1752600" y="1346391"/>
            <a:ext cx="5638800" cy="4819650"/>
          </a:xfrm>
          <a:prstGeom prst="rect">
            <a:avLst/>
          </a:prstGeom>
        </p:spPr>
      </p:pic>
    </p:spTree>
    <p:extLst>
      <p:ext uri="{BB962C8B-B14F-4D97-AF65-F5344CB8AC3E}">
        <p14:creationId xmlns:p14="http://schemas.microsoft.com/office/powerpoint/2010/main" val="3168631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890414" y="2"/>
            <a:ext cx="7363177"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22</a:t>
            </a:fld>
            <a:endParaRPr lang="en-US" dirty="0"/>
          </a:p>
        </p:txBody>
      </p:sp>
      <p:pic>
        <p:nvPicPr>
          <p:cNvPr id="4" name="Picture 3">
            <a:extLst>
              <a:ext uri="{FF2B5EF4-FFF2-40B4-BE49-F238E27FC236}">
                <a16:creationId xmlns:a16="http://schemas.microsoft.com/office/drawing/2014/main" id="{F05FCC20-8128-F4C0-A886-4A60DF8F07CF}"/>
              </a:ext>
            </a:extLst>
          </p:cNvPr>
          <p:cNvPicPr>
            <a:picLocks noChangeAspect="1"/>
          </p:cNvPicPr>
          <p:nvPr/>
        </p:nvPicPr>
        <p:blipFill>
          <a:blip r:embed="rId2"/>
          <a:stretch>
            <a:fillRect/>
          </a:stretch>
        </p:blipFill>
        <p:spPr>
          <a:xfrm>
            <a:off x="981075" y="1178203"/>
            <a:ext cx="7181850" cy="4991100"/>
          </a:xfrm>
          <a:prstGeom prst="rect">
            <a:avLst/>
          </a:prstGeom>
        </p:spPr>
      </p:pic>
    </p:spTree>
    <p:extLst>
      <p:ext uri="{BB962C8B-B14F-4D97-AF65-F5344CB8AC3E}">
        <p14:creationId xmlns:p14="http://schemas.microsoft.com/office/powerpoint/2010/main" val="3353248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23</a:t>
            </a:fld>
            <a:endParaRPr lang="en-US" dirty="0"/>
          </a:p>
        </p:txBody>
      </p:sp>
      <p:pic>
        <p:nvPicPr>
          <p:cNvPr id="3" name="Picture 2">
            <a:extLst>
              <a:ext uri="{FF2B5EF4-FFF2-40B4-BE49-F238E27FC236}">
                <a16:creationId xmlns:a16="http://schemas.microsoft.com/office/drawing/2014/main" id="{DC9590C1-C10D-91A8-144D-8F8C28927936}"/>
              </a:ext>
            </a:extLst>
          </p:cNvPr>
          <p:cNvPicPr>
            <a:picLocks noChangeAspect="1"/>
          </p:cNvPicPr>
          <p:nvPr/>
        </p:nvPicPr>
        <p:blipFill>
          <a:blip r:embed="rId2"/>
          <a:stretch>
            <a:fillRect/>
          </a:stretch>
        </p:blipFill>
        <p:spPr>
          <a:xfrm>
            <a:off x="2743200" y="366931"/>
            <a:ext cx="3657600" cy="5900057"/>
          </a:xfrm>
          <a:prstGeom prst="rect">
            <a:avLst/>
          </a:prstGeom>
        </p:spPr>
      </p:pic>
    </p:spTree>
    <p:extLst>
      <p:ext uri="{BB962C8B-B14F-4D97-AF65-F5344CB8AC3E}">
        <p14:creationId xmlns:p14="http://schemas.microsoft.com/office/powerpoint/2010/main" val="4275649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1"/>
            <a:ext cx="7591073" cy="990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24</a:t>
            </a:fld>
            <a:endParaRPr lang="en-US" dirty="0"/>
          </a:p>
        </p:txBody>
      </p:sp>
      <p:pic>
        <p:nvPicPr>
          <p:cNvPr id="3" name="Picture 2">
            <a:extLst>
              <a:ext uri="{FF2B5EF4-FFF2-40B4-BE49-F238E27FC236}">
                <a16:creationId xmlns:a16="http://schemas.microsoft.com/office/drawing/2014/main" id="{E91D68A9-5CCF-2A59-D450-4C62CB365754}"/>
              </a:ext>
            </a:extLst>
          </p:cNvPr>
          <p:cNvPicPr>
            <a:picLocks noChangeAspect="1"/>
          </p:cNvPicPr>
          <p:nvPr/>
        </p:nvPicPr>
        <p:blipFill>
          <a:blip r:embed="rId2"/>
          <a:stretch>
            <a:fillRect/>
          </a:stretch>
        </p:blipFill>
        <p:spPr>
          <a:xfrm>
            <a:off x="2107692" y="1042868"/>
            <a:ext cx="4916581" cy="4953000"/>
          </a:xfrm>
          <a:prstGeom prst="rect">
            <a:avLst/>
          </a:prstGeom>
        </p:spPr>
      </p:pic>
    </p:spTree>
    <p:extLst>
      <p:ext uri="{BB962C8B-B14F-4D97-AF65-F5344CB8AC3E}">
        <p14:creationId xmlns:p14="http://schemas.microsoft.com/office/powerpoint/2010/main" val="2828760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25</a:t>
            </a:fld>
            <a:endParaRPr lang="en-US" dirty="0">
              <a:solidFill>
                <a:schemeClr val="tx2"/>
              </a:solidFill>
            </a:endParaRPr>
          </a:p>
        </p:txBody>
      </p:sp>
      <p:pic>
        <p:nvPicPr>
          <p:cNvPr id="4" name="Picture 3">
            <a:extLst>
              <a:ext uri="{FF2B5EF4-FFF2-40B4-BE49-F238E27FC236}">
                <a16:creationId xmlns:a16="http://schemas.microsoft.com/office/drawing/2014/main" id="{A9F0E02F-85DF-F6BB-742F-ABB7567A5649}"/>
              </a:ext>
            </a:extLst>
          </p:cNvPr>
          <p:cNvPicPr>
            <a:picLocks noChangeAspect="1"/>
          </p:cNvPicPr>
          <p:nvPr/>
        </p:nvPicPr>
        <p:blipFill>
          <a:blip r:embed="rId2"/>
          <a:stretch>
            <a:fillRect/>
          </a:stretch>
        </p:blipFill>
        <p:spPr>
          <a:xfrm>
            <a:off x="1900237" y="1191643"/>
            <a:ext cx="5343525" cy="5010150"/>
          </a:xfrm>
          <a:prstGeom prst="rect">
            <a:avLst/>
          </a:prstGeom>
        </p:spPr>
      </p:pic>
    </p:spTree>
    <p:extLst>
      <p:ext uri="{BB962C8B-B14F-4D97-AF65-F5344CB8AC3E}">
        <p14:creationId xmlns:p14="http://schemas.microsoft.com/office/powerpoint/2010/main" val="2531610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10843"/>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26</a:t>
            </a:fld>
            <a:endParaRPr lang="en-US" dirty="0">
              <a:solidFill>
                <a:schemeClr val="tx2"/>
              </a:solidFill>
            </a:endParaRPr>
          </a:p>
        </p:txBody>
      </p:sp>
      <p:pic>
        <p:nvPicPr>
          <p:cNvPr id="3" name="Picture 2">
            <a:extLst>
              <a:ext uri="{FF2B5EF4-FFF2-40B4-BE49-F238E27FC236}">
                <a16:creationId xmlns:a16="http://schemas.microsoft.com/office/drawing/2014/main" id="{95BDFD9D-FCC3-F7D0-18E4-75354713631D}"/>
              </a:ext>
            </a:extLst>
          </p:cNvPr>
          <p:cNvPicPr>
            <a:picLocks noChangeAspect="1"/>
          </p:cNvPicPr>
          <p:nvPr/>
        </p:nvPicPr>
        <p:blipFill>
          <a:blip r:embed="rId2"/>
          <a:stretch>
            <a:fillRect/>
          </a:stretch>
        </p:blipFill>
        <p:spPr>
          <a:xfrm>
            <a:off x="976312" y="1243909"/>
            <a:ext cx="7191375" cy="4991100"/>
          </a:xfrm>
          <a:prstGeom prst="rect">
            <a:avLst/>
          </a:prstGeom>
        </p:spPr>
      </p:pic>
    </p:spTree>
    <p:extLst>
      <p:ext uri="{BB962C8B-B14F-4D97-AF65-F5344CB8AC3E}">
        <p14:creationId xmlns:p14="http://schemas.microsoft.com/office/powerpoint/2010/main" val="894239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27</a:t>
            </a:fld>
            <a:endParaRPr lang="en-US" dirty="0"/>
          </a:p>
        </p:txBody>
      </p:sp>
      <p:pic>
        <p:nvPicPr>
          <p:cNvPr id="4" name="Picture 3">
            <a:extLst>
              <a:ext uri="{FF2B5EF4-FFF2-40B4-BE49-F238E27FC236}">
                <a16:creationId xmlns:a16="http://schemas.microsoft.com/office/drawing/2014/main" id="{8FDC62AA-0ED9-1285-58FE-12AA6EE1BFF8}"/>
              </a:ext>
            </a:extLst>
          </p:cNvPr>
          <p:cNvPicPr>
            <a:picLocks noChangeAspect="1"/>
          </p:cNvPicPr>
          <p:nvPr/>
        </p:nvPicPr>
        <p:blipFill>
          <a:blip r:embed="rId2"/>
          <a:stretch>
            <a:fillRect/>
          </a:stretch>
        </p:blipFill>
        <p:spPr>
          <a:xfrm>
            <a:off x="2743200" y="457200"/>
            <a:ext cx="3657600" cy="5664055"/>
          </a:xfrm>
          <a:prstGeom prst="rect">
            <a:avLst/>
          </a:prstGeom>
        </p:spPr>
      </p:pic>
    </p:spTree>
    <p:extLst>
      <p:ext uri="{BB962C8B-B14F-4D97-AF65-F5344CB8AC3E}">
        <p14:creationId xmlns:p14="http://schemas.microsoft.com/office/powerpoint/2010/main" val="229348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0"/>
            <a:ext cx="7591073" cy="9143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28</a:t>
            </a:fld>
            <a:endParaRPr lang="en-US" dirty="0"/>
          </a:p>
        </p:txBody>
      </p:sp>
      <p:pic>
        <p:nvPicPr>
          <p:cNvPr id="3" name="Picture 2">
            <a:extLst>
              <a:ext uri="{FF2B5EF4-FFF2-40B4-BE49-F238E27FC236}">
                <a16:creationId xmlns:a16="http://schemas.microsoft.com/office/drawing/2014/main" id="{2A371FDD-543F-2C3A-FE92-ECD3770CC771}"/>
              </a:ext>
            </a:extLst>
          </p:cNvPr>
          <p:cNvPicPr>
            <a:picLocks noChangeAspect="1"/>
          </p:cNvPicPr>
          <p:nvPr/>
        </p:nvPicPr>
        <p:blipFill>
          <a:blip r:embed="rId2"/>
          <a:stretch>
            <a:fillRect/>
          </a:stretch>
        </p:blipFill>
        <p:spPr>
          <a:xfrm>
            <a:off x="1992362" y="1418700"/>
            <a:ext cx="5159273" cy="4363498"/>
          </a:xfrm>
          <a:prstGeom prst="rect">
            <a:avLst/>
          </a:prstGeom>
        </p:spPr>
      </p:pic>
    </p:spTree>
    <p:extLst>
      <p:ext uri="{BB962C8B-B14F-4D97-AF65-F5344CB8AC3E}">
        <p14:creationId xmlns:p14="http://schemas.microsoft.com/office/powerpoint/2010/main" val="4101146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8739" y="-76200"/>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29</a:t>
            </a:fld>
            <a:endParaRPr lang="en-US" dirty="0"/>
          </a:p>
        </p:txBody>
      </p:sp>
      <p:pic>
        <p:nvPicPr>
          <p:cNvPr id="4" name="Picture 3">
            <a:extLst>
              <a:ext uri="{FF2B5EF4-FFF2-40B4-BE49-F238E27FC236}">
                <a16:creationId xmlns:a16="http://schemas.microsoft.com/office/drawing/2014/main" id="{235501FE-B369-6236-569E-AD9B34BFD171}"/>
              </a:ext>
            </a:extLst>
          </p:cNvPr>
          <p:cNvPicPr>
            <a:picLocks noChangeAspect="1"/>
          </p:cNvPicPr>
          <p:nvPr/>
        </p:nvPicPr>
        <p:blipFill>
          <a:blip r:embed="rId2"/>
          <a:stretch>
            <a:fillRect/>
          </a:stretch>
        </p:blipFill>
        <p:spPr>
          <a:xfrm>
            <a:off x="1590036" y="1126285"/>
            <a:ext cx="5962650" cy="5010150"/>
          </a:xfrm>
          <a:prstGeom prst="rect">
            <a:avLst/>
          </a:prstGeom>
        </p:spPr>
      </p:pic>
    </p:spTree>
    <p:extLst>
      <p:ext uri="{BB962C8B-B14F-4D97-AF65-F5344CB8AC3E}">
        <p14:creationId xmlns:p14="http://schemas.microsoft.com/office/powerpoint/2010/main" val="291715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5336" y="1143000"/>
            <a:ext cx="5833328" cy="1446550"/>
          </a:xfrm>
          <a:prstGeom prst="rect">
            <a:avLst/>
          </a:prstGeom>
        </p:spPr>
        <p:txBody>
          <a:bodyPr wrap="none">
            <a:spAutoFit/>
          </a:bodyPr>
          <a:lstStyle/>
          <a:p>
            <a:pPr algn="ctr"/>
            <a:r>
              <a:rPr lang="en-US" sz="4400" dirty="0"/>
              <a:t>Upcoming Release Dates</a:t>
            </a:r>
            <a:br>
              <a:rPr lang="en-US" sz="4400" dirty="0"/>
            </a:br>
            <a:endParaRPr lang="en-US" sz="4400" dirty="0"/>
          </a:p>
        </p:txBody>
      </p:sp>
      <p:sp>
        <p:nvSpPr>
          <p:cNvPr id="3" name="Rectangle 2"/>
          <p:cNvSpPr/>
          <p:nvPr/>
        </p:nvSpPr>
        <p:spPr>
          <a:xfrm>
            <a:off x="1130584" y="1521737"/>
            <a:ext cx="7251416" cy="1446550"/>
          </a:xfrm>
          <a:prstGeom prst="rect">
            <a:avLst/>
          </a:prstGeom>
        </p:spPr>
        <p:txBody>
          <a:bodyPr wrap="square">
            <a:spAutoFit/>
          </a:bodyPr>
          <a:lstStyle/>
          <a:p>
            <a:endParaRPr lang="en-US" sz="2200" dirty="0"/>
          </a:p>
          <a:p>
            <a:br>
              <a:rPr lang="en-US" sz="2200" dirty="0"/>
            </a:br>
            <a:br>
              <a:rPr lang="en-US" sz="2200" dirty="0"/>
            </a:br>
            <a:endParaRPr lang="en-US" sz="22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2286004" y="1752601"/>
            <a:ext cx="4572000" cy="3682226"/>
          </a:xfrm>
          <a:prstGeom prst="rect">
            <a:avLst/>
          </a:prstGeom>
        </p:spPr>
        <p:txBody>
          <a:bodyPr>
            <a:spAutoFit/>
          </a:bodyPr>
          <a:lstStyle/>
          <a:p>
            <a:pPr algn="ctr">
              <a:lnSpc>
                <a:spcPct val="150000"/>
              </a:lnSpc>
            </a:pPr>
            <a:br>
              <a:rPr lang="en-US" sz="1400" dirty="0"/>
            </a:br>
            <a:r>
              <a:rPr lang="en-US" sz="2400" b="1" dirty="0"/>
              <a:t>Monthly Report:</a:t>
            </a:r>
            <a:br>
              <a:rPr lang="en-US" sz="2400" b="1" dirty="0"/>
            </a:br>
            <a:r>
              <a:rPr lang="en-US" sz="2400" dirty="0"/>
              <a:t>May 19</a:t>
            </a:r>
            <a:r>
              <a:rPr lang="en-US" sz="2400" baseline="30000" dirty="0"/>
              <a:t>th</a:t>
            </a:r>
            <a:r>
              <a:rPr lang="en-US" sz="2400" dirty="0"/>
              <a:t>, 2025</a:t>
            </a:r>
            <a:br>
              <a:rPr lang="en-US" sz="2400" dirty="0"/>
            </a:br>
            <a:r>
              <a:rPr lang="en-US" sz="2400" b="1" dirty="0"/>
              <a:t>Weekly New Ads Report:</a:t>
            </a:r>
            <a:br>
              <a:rPr lang="en-US" sz="2400" b="1" dirty="0"/>
            </a:br>
            <a:r>
              <a:rPr lang="en-US" sz="2400" dirty="0"/>
              <a:t>Updated every Tuesday</a:t>
            </a:r>
            <a:br>
              <a:rPr lang="en-US" sz="2400" dirty="0"/>
            </a:b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3</a:t>
            </a:fld>
            <a:endParaRPr lang="en-US" dirty="0"/>
          </a:p>
        </p:txBody>
      </p:sp>
    </p:spTree>
    <p:extLst>
      <p:ext uri="{BB962C8B-B14F-4D97-AF65-F5344CB8AC3E}">
        <p14:creationId xmlns:p14="http://schemas.microsoft.com/office/powerpoint/2010/main" val="474270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30</a:t>
            </a:fld>
            <a:endParaRPr lang="en-US" dirty="0"/>
          </a:p>
        </p:txBody>
      </p:sp>
      <p:pic>
        <p:nvPicPr>
          <p:cNvPr id="4" name="Picture 3">
            <a:extLst>
              <a:ext uri="{FF2B5EF4-FFF2-40B4-BE49-F238E27FC236}">
                <a16:creationId xmlns:a16="http://schemas.microsoft.com/office/drawing/2014/main" id="{131FBA49-7FDE-0F53-D188-E4B4B10A1EDF}"/>
              </a:ext>
            </a:extLst>
          </p:cNvPr>
          <p:cNvPicPr>
            <a:picLocks noChangeAspect="1"/>
          </p:cNvPicPr>
          <p:nvPr/>
        </p:nvPicPr>
        <p:blipFill>
          <a:blip r:embed="rId2"/>
          <a:stretch>
            <a:fillRect/>
          </a:stretch>
        </p:blipFill>
        <p:spPr>
          <a:xfrm>
            <a:off x="1014412" y="1234307"/>
            <a:ext cx="7115175" cy="4991100"/>
          </a:xfrm>
          <a:prstGeom prst="rect">
            <a:avLst/>
          </a:prstGeom>
        </p:spPr>
      </p:pic>
    </p:spTree>
    <p:extLst>
      <p:ext uri="{BB962C8B-B14F-4D97-AF65-F5344CB8AC3E}">
        <p14:creationId xmlns:p14="http://schemas.microsoft.com/office/powerpoint/2010/main" val="1363031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31</a:t>
            </a:fld>
            <a:endParaRPr lang="en-US" dirty="0"/>
          </a:p>
        </p:txBody>
      </p:sp>
      <p:pic>
        <p:nvPicPr>
          <p:cNvPr id="4" name="Picture 3">
            <a:extLst>
              <a:ext uri="{FF2B5EF4-FFF2-40B4-BE49-F238E27FC236}">
                <a16:creationId xmlns:a16="http://schemas.microsoft.com/office/drawing/2014/main" id="{80B8DF7D-5EAB-BD79-6C39-C6266598EFF9}"/>
              </a:ext>
            </a:extLst>
          </p:cNvPr>
          <p:cNvPicPr>
            <a:picLocks noChangeAspect="1"/>
          </p:cNvPicPr>
          <p:nvPr/>
        </p:nvPicPr>
        <p:blipFill>
          <a:blip r:embed="rId2"/>
          <a:stretch>
            <a:fillRect/>
          </a:stretch>
        </p:blipFill>
        <p:spPr>
          <a:xfrm>
            <a:off x="2743200" y="451088"/>
            <a:ext cx="3657600" cy="5713024"/>
          </a:xfrm>
          <a:prstGeom prst="rect">
            <a:avLst/>
          </a:prstGeom>
        </p:spPr>
      </p:pic>
    </p:spTree>
    <p:extLst>
      <p:ext uri="{BB962C8B-B14F-4D97-AF65-F5344CB8AC3E}">
        <p14:creationId xmlns:p14="http://schemas.microsoft.com/office/powerpoint/2010/main" val="3823502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32</a:t>
            </a:fld>
            <a:endParaRPr lang="en-US" dirty="0"/>
          </a:p>
        </p:txBody>
      </p:sp>
      <p:pic>
        <p:nvPicPr>
          <p:cNvPr id="3" name="Picture 2">
            <a:extLst>
              <a:ext uri="{FF2B5EF4-FFF2-40B4-BE49-F238E27FC236}">
                <a16:creationId xmlns:a16="http://schemas.microsoft.com/office/drawing/2014/main" id="{CA1A07D7-4279-D6E7-C26A-05F53899121A}"/>
              </a:ext>
            </a:extLst>
          </p:cNvPr>
          <p:cNvPicPr>
            <a:picLocks noChangeAspect="1"/>
          </p:cNvPicPr>
          <p:nvPr/>
        </p:nvPicPr>
        <p:blipFill>
          <a:blip r:embed="rId2"/>
          <a:stretch>
            <a:fillRect/>
          </a:stretch>
        </p:blipFill>
        <p:spPr>
          <a:xfrm>
            <a:off x="1832995" y="1504806"/>
            <a:ext cx="5478009" cy="3543684"/>
          </a:xfrm>
          <a:prstGeom prst="rect">
            <a:avLst/>
          </a:prstGeom>
        </p:spPr>
      </p:pic>
    </p:spTree>
    <p:extLst>
      <p:ext uri="{BB962C8B-B14F-4D97-AF65-F5344CB8AC3E}">
        <p14:creationId xmlns:p14="http://schemas.microsoft.com/office/powerpoint/2010/main" val="11438597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33</a:t>
            </a:fld>
            <a:endParaRPr lang="en-US" dirty="0"/>
          </a:p>
        </p:txBody>
      </p:sp>
      <p:pic>
        <p:nvPicPr>
          <p:cNvPr id="3" name="Picture 2">
            <a:extLst>
              <a:ext uri="{FF2B5EF4-FFF2-40B4-BE49-F238E27FC236}">
                <a16:creationId xmlns:a16="http://schemas.microsoft.com/office/drawing/2014/main" id="{250FD2D9-5AFB-DE4C-7B3F-2E6FFC379B7A}"/>
              </a:ext>
            </a:extLst>
          </p:cNvPr>
          <p:cNvPicPr>
            <a:picLocks noChangeAspect="1"/>
          </p:cNvPicPr>
          <p:nvPr/>
        </p:nvPicPr>
        <p:blipFill>
          <a:blip r:embed="rId2"/>
          <a:stretch>
            <a:fillRect/>
          </a:stretch>
        </p:blipFill>
        <p:spPr>
          <a:xfrm>
            <a:off x="1924050" y="1224764"/>
            <a:ext cx="5295900" cy="4819650"/>
          </a:xfrm>
          <a:prstGeom prst="rect">
            <a:avLst/>
          </a:prstGeom>
        </p:spPr>
      </p:pic>
    </p:spTree>
    <p:extLst>
      <p:ext uri="{BB962C8B-B14F-4D97-AF65-F5344CB8AC3E}">
        <p14:creationId xmlns:p14="http://schemas.microsoft.com/office/powerpoint/2010/main" val="28052145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5" y="-135685"/>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34</a:t>
            </a:fld>
            <a:endParaRPr lang="en-US" dirty="0"/>
          </a:p>
        </p:txBody>
      </p:sp>
      <p:pic>
        <p:nvPicPr>
          <p:cNvPr id="4" name="Picture 3">
            <a:extLst>
              <a:ext uri="{FF2B5EF4-FFF2-40B4-BE49-F238E27FC236}">
                <a16:creationId xmlns:a16="http://schemas.microsoft.com/office/drawing/2014/main" id="{15D12155-C497-A127-B048-498DE6A55746}"/>
              </a:ext>
            </a:extLst>
          </p:cNvPr>
          <p:cNvPicPr>
            <a:picLocks noChangeAspect="1"/>
          </p:cNvPicPr>
          <p:nvPr/>
        </p:nvPicPr>
        <p:blipFill>
          <a:blip r:embed="rId2"/>
          <a:stretch>
            <a:fillRect/>
          </a:stretch>
        </p:blipFill>
        <p:spPr>
          <a:xfrm>
            <a:off x="985834" y="1161773"/>
            <a:ext cx="7172325" cy="4991100"/>
          </a:xfrm>
          <a:prstGeom prst="rect">
            <a:avLst/>
          </a:prstGeom>
        </p:spPr>
      </p:pic>
    </p:spTree>
    <p:extLst>
      <p:ext uri="{BB962C8B-B14F-4D97-AF65-F5344CB8AC3E}">
        <p14:creationId xmlns:p14="http://schemas.microsoft.com/office/powerpoint/2010/main" val="23818640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463040" y="1219200"/>
            <a:ext cx="6196405" cy="4503869"/>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solidFill>
                  <a:schemeClr val="tx1"/>
                </a:solidFill>
              </a:rPr>
              <a:t>All advertisement data used in this publication is from the Conference Board’s Help Wanted Online data series. </a:t>
            </a:r>
          </a:p>
          <a:p>
            <a:endParaRPr lang="en-US" dirty="0">
              <a:solidFill>
                <a:schemeClr val="tx1"/>
              </a:solidFill>
            </a:endParaRPr>
          </a:p>
          <a:p>
            <a:r>
              <a:rPr lang="en-US" dirty="0">
                <a:solidFill>
                  <a:schemeClr val="tx1"/>
                </a:solidFill>
              </a:rPr>
              <a:t>For more information or data requests, contact Matthew Krzyzek in the Office of Research at the Department of Labor.</a:t>
            </a:r>
          </a:p>
          <a:p>
            <a:r>
              <a:rPr lang="en-US" dirty="0">
                <a:solidFill>
                  <a:schemeClr val="tx1"/>
                </a:solidFill>
              </a:rPr>
              <a:t>Matthew.Krzyzek@ct.gov</a:t>
            </a:r>
          </a:p>
          <a:p>
            <a:endParaRPr lang="en-US" dirty="0">
              <a:solidFill>
                <a:schemeClr val="tx1"/>
              </a:solidFill>
            </a:endParaRPr>
          </a:p>
          <a:p>
            <a:endParaRPr lang="en-US" dirty="0">
              <a:solidFill>
                <a:schemeClr val="tx1"/>
              </a:solidFill>
            </a:endParaRPr>
          </a:p>
          <a:p>
            <a:r>
              <a:rPr lang="en-US" sz="1200" dirty="0">
                <a:solidFill>
                  <a:schemeClr val="tx1"/>
                </a:solidFill>
              </a:rPr>
              <a:t>For more Connecticut Labor Market Information visit: </a:t>
            </a:r>
          </a:p>
          <a:p>
            <a:r>
              <a:rPr lang="en-US" sz="1200" dirty="0">
                <a:solidFill>
                  <a:schemeClr val="tx1"/>
                </a:solidFill>
              </a:rPr>
              <a:t>www.ctdol.state.ct.us/lmi</a:t>
            </a:r>
          </a:p>
          <a:p>
            <a:r>
              <a:rPr lang="en-US" sz="1200" dirty="0">
                <a:solidFill>
                  <a:schemeClr val="tx1"/>
                </a:solidFill>
              </a:rPr>
              <a:t>https://www.facebook.com/ctlmi</a:t>
            </a:r>
          </a:p>
          <a:p>
            <a:r>
              <a:rPr lang="en-US" sz="1200" dirty="0">
                <a:solidFill>
                  <a:schemeClr val="tx1"/>
                </a:solidFill>
              </a:rPr>
              <a:t>Twitter: @DOL_Research</a:t>
            </a:r>
            <a:endParaRPr lang="en-US" dirty="0">
              <a:solidFill>
                <a:schemeClr val="tx1"/>
              </a:solidFill>
            </a:endParaRP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35</a:t>
            </a:fld>
            <a:endParaRPr lang="en-US" dirty="0">
              <a:solidFill>
                <a:schemeClr val="tx2"/>
              </a:solidFill>
            </a:endParaRPr>
          </a:p>
        </p:txBody>
      </p:sp>
    </p:spTree>
    <p:extLst>
      <p:ext uri="{BB962C8B-B14F-4D97-AF65-F5344CB8AC3E}">
        <p14:creationId xmlns:p14="http://schemas.microsoft.com/office/powerpoint/2010/main" val="219778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684" y="1143000"/>
            <a:ext cx="8910645" cy="769441"/>
          </a:xfrm>
          <a:prstGeom prst="rect">
            <a:avLst/>
          </a:prstGeom>
        </p:spPr>
        <p:txBody>
          <a:bodyPr wrap="none">
            <a:spAutoFit/>
          </a:bodyPr>
          <a:lstStyle/>
          <a:p>
            <a:pPr algn="ctr"/>
            <a:r>
              <a:rPr lang="en-US" sz="4400" dirty="0"/>
              <a:t>Statewide Weekly HWOL New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1041657" y="2057400"/>
            <a:ext cx="7798306" cy="4236224"/>
          </a:xfrm>
          <a:prstGeom prst="rect">
            <a:avLst/>
          </a:prstGeom>
        </p:spPr>
        <p:txBody>
          <a:bodyPr wrap="square">
            <a:spAutoFit/>
          </a:bodyPr>
          <a:lstStyle/>
          <a:p>
            <a:pPr algn="ctr">
              <a:lnSpc>
                <a:spcPct val="150000"/>
              </a:lnSpc>
            </a:pPr>
            <a:br>
              <a:rPr lang="en-US" sz="1400" dirty="0"/>
            </a:br>
            <a:r>
              <a:rPr lang="en-US" sz="2400" b="1" dirty="0"/>
              <a:t>Information on weekly new job ads by Employer, Industry, and Occupation can be found at:</a:t>
            </a:r>
            <a:br>
              <a:rPr lang="en-US" sz="2400" b="1" dirty="0"/>
            </a:br>
            <a:r>
              <a:rPr lang="en-US" sz="2400" b="1" dirty="0">
                <a:hlinkClick r:id="rId2"/>
              </a:rPr>
              <a:t>https://www1.ctdol.state.ct.us/lmi/hwol.asp</a:t>
            </a:r>
            <a:br>
              <a:rPr lang="en-US" sz="2400" b="1" dirty="0"/>
            </a:br>
            <a:br>
              <a:rPr lang="en-US" sz="2400" b="1" dirty="0"/>
            </a:br>
            <a:r>
              <a:rPr lang="en-US" sz="2400" b="1" dirty="0"/>
              <a:t>This Information is updated every Tuesday.</a:t>
            </a:r>
          </a:p>
          <a:p>
            <a:pPr algn="ctr">
              <a:lnSpc>
                <a:spcPct val="150000"/>
              </a:lnSpc>
            </a:pP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4</a:t>
            </a:fld>
            <a:endParaRPr lang="en-US" dirty="0"/>
          </a:p>
        </p:txBody>
      </p:sp>
    </p:spTree>
    <p:extLst>
      <p:ext uri="{BB962C8B-B14F-4D97-AF65-F5344CB8AC3E}">
        <p14:creationId xmlns:p14="http://schemas.microsoft.com/office/powerpoint/2010/main" val="1585681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5056" y="379380"/>
            <a:ext cx="6933886" cy="2123658"/>
          </a:xfrm>
          <a:prstGeom prst="rect">
            <a:avLst/>
          </a:prstGeom>
        </p:spPr>
        <p:txBody>
          <a:bodyPr wrap="none">
            <a:spAutoFit/>
          </a:bodyPr>
          <a:lstStyle/>
          <a:p>
            <a:r>
              <a:rPr lang="en-US" sz="4400" dirty="0"/>
              <a:t>Statewide Monthly Highlights</a:t>
            </a:r>
            <a:br>
              <a:rPr lang="en-US" sz="4400" dirty="0"/>
            </a:br>
            <a:br>
              <a:rPr lang="en-US" sz="4400" dirty="0"/>
            </a:br>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3" name="TextBox 2"/>
          <p:cNvSpPr txBox="1"/>
          <p:nvPr/>
        </p:nvSpPr>
        <p:spPr>
          <a:xfrm>
            <a:off x="571501" y="1676400"/>
            <a:ext cx="8000997" cy="3308598"/>
          </a:xfrm>
          <a:prstGeom prst="rect">
            <a:avLst/>
          </a:prstGeom>
          <a:noFill/>
        </p:spPr>
        <p:txBody>
          <a:bodyPr wrap="square" rtlCol="0">
            <a:spAutoFit/>
          </a:bodyPr>
          <a:lstStyle/>
          <a:p>
            <a:r>
              <a:rPr lang="en-US" sz="1900" dirty="0"/>
              <a:t>- </a:t>
            </a:r>
            <a:r>
              <a:rPr lang="en-US" sz="1900" b="1" dirty="0"/>
              <a:t>Total postings </a:t>
            </a:r>
            <a:r>
              <a:rPr lang="en-US" sz="1900" dirty="0"/>
              <a:t>in Connecticut was 78,943 in March 2025, down from a February 2025 posting count of 79,133.</a:t>
            </a:r>
            <a:br>
              <a:rPr lang="en-US" sz="1900" dirty="0"/>
            </a:br>
            <a:br>
              <a:rPr lang="en-US" sz="1900" dirty="0"/>
            </a:br>
            <a:r>
              <a:rPr lang="en-US" sz="1900" dirty="0"/>
              <a:t>-</a:t>
            </a:r>
            <a:r>
              <a:rPr lang="en-US" sz="1900" b="1" dirty="0"/>
              <a:t>Industry sectors </a:t>
            </a:r>
            <a:r>
              <a:rPr lang="en-US" sz="1900" dirty="0"/>
              <a:t>with the most job postings were </a:t>
            </a:r>
            <a:r>
              <a:rPr lang="en-US" sz="1900" b="1" dirty="0"/>
              <a:t>Health Care and Social Assistance</a:t>
            </a:r>
            <a:r>
              <a:rPr lang="en-US" sz="1900" dirty="0"/>
              <a:t> (16,916 postings), </a:t>
            </a:r>
            <a:r>
              <a:rPr lang="en-US" sz="1900" b="1" dirty="0"/>
              <a:t>Retail Trade </a:t>
            </a:r>
            <a:r>
              <a:rPr lang="en-US" sz="1900" dirty="0"/>
              <a:t>(7,967 posting), </a:t>
            </a:r>
            <a:r>
              <a:rPr lang="en-US" sz="1900" b="1" dirty="0"/>
              <a:t>Manufacturing </a:t>
            </a:r>
            <a:r>
              <a:rPr lang="en-US" sz="1900" dirty="0"/>
              <a:t>(5,716 postings), and </a:t>
            </a:r>
            <a:r>
              <a:rPr lang="en-US" sz="1900" b="1" dirty="0"/>
              <a:t> Professional, Scientific, &amp; Technical Occupations </a:t>
            </a:r>
          </a:p>
          <a:p>
            <a:r>
              <a:rPr lang="en-US" sz="1900" dirty="0"/>
              <a:t>(5,117 postings).</a:t>
            </a:r>
            <a:br>
              <a:rPr lang="en-US" sz="1900" dirty="0"/>
            </a:br>
            <a:endParaRPr lang="en-US" sz="1900" b="1" dirty="0"/>
          </a:p>
          <a:p>
            <a:r>
              <a:rPr lang="en-US" sz="1900" dirty="0"/>
              <a:t>-</a:t>
            </a:r>
            <a:r>
              <a:rPr lang="en-US" sz="1900" b="1" dirty="0"/>
              <a:t>Occupations </a:t>
            </a:r>
            <a:r>
              <a:rPr lang="en-US" sz="1900" dirty="0"/>
              <a:t>with the most postings were </a:t>
            </a:r>
            <a:r>
              <a:rPr lang="en-US" sz="1900" b="1" dirty="0"/>
              <a:t>Registered Nurses  </a:t>
            </a:r>
            <a:r>
              <a:rPr lang="en-US" sz="1900" dirty="0"/>
              <a:t>(4,990 postings), </a:t>
            </a:r>
            <a:r>
              <a:rPr lang="en-US" sz="1900" b="1" dirty="0"/>
              <a:t>Retail Salespersons </a:t>
            </a:r>
            <a:r>
              <a:rPr lang="en-US" sz="1900" dirty="0"/>
              <a:t>(2,661 postings),</a:t>
            </a:r>
            <a:r>
              <a:rPr lang="en-US" sz="1900" b="1" dirty="0"/>
              <a:t> Home Health &amp; Personal Care Aides </a:t>
            </a:r>
            <a:r>
              <a:rPr lang="en-US" sz="1900" dirty="0"/>
              <a:t>(2,194 postings), and </a:t>
            </a:r>
            <a:r>
              <a:rPr lang="en-US" sz="1900" b="1" dirty="0"/>
              <a:t>Supervisors of Retail Sales Workers </a:t>
            </a:r>
            <a:r>
              <a:rPr lang="en-US" sz="1900" dirty="0"/>
              <a:t>(1,512 postings).</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5</a:t>
            </a:fld>
            <a:endParaRPr lang="en-US" dirty="0"/>
          </a:p>
        </p:txBody>
      </p:sp>
    </p:spTree>
    <p:extLst>
      <p:ext uri="{BB962C8B-B14F-4D97-AF65-F5344CB8AC3E}">
        <p14:creationId xmlns:p14="http://schemas.microsoft.com/office/powerpoint/2010/main" val="257486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4" y="280388"/>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6</a:t>
            </a:fld>
            <a:endParaRPr lang="en-US" dirty="0"/>
          </a:p>
        </p:txBody>
      </p:sp>
      <p:pic>
        <p:nvPicPr>
          <p:cNvPr id="3" name="Picture 2">
            <a:extLst>
              <a:ext uri="{FF2B5EF4-FFF2-40B4-BE49-F238E27FC236}">
                <a16:creationId xmlns:a16="http://schemas.microsoft.com/office/drawing/2014/main" id="{18271441-BE4A-EFD1-C4BF-6E1B3E08A1B2}"/>
              </a:ext>
            </a:extLst>
          </p:cNvPr>
          <p:cNvPicPr>
            <a:picLocks noChangeAspect="1"/>
          </p:cNvPicPr>
          <p:nvPr/>
        </p:nvPicPr>
        <p:blipFill>
          <a:blip r:embed="rId2"/>
          <a:stretch>
            <a:fillRect/>
          </a:stretch>
        </p:blipFill>
        <p:spPr>
          <a:xfrm>
            <a:off x="252411" y="1443582"/>
            <a:ext cx="8639175" cy="3581400"/>
          </a:xfrm>
          <a:prstGeom prst="rect">
            <a:avLst/>
          </a:prstGeom>
        </p:spPr>
      </p:pic>
    </p:spTree>
    <p:extLst>
      <p:ext uri="{BB962C8B-B14F-4D97-AF65-F5344CB8AC3E}">
        <p14:creationId xmlns:p14="http://schemas.microsoft.com/office/powerpoint/2010/main" val="2003885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2" y="636786"/>
            <a:ext cx="7766051" cy="4778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Qualifications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4" name="TextBox 13"/>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7</a:t>
            </a:fld>
            <a:endParaRPr lang="en-US" dirty="0"/>
          </a:p>
        </p:txBody>
      </p:sp>
      <p:pic>
        <p:nvPicPr>
          <p:cNvPr id="5" name="Picture 4">
            <a:extLst>
              <a:ext uri="{FF2B5EF4-FFF2-40B4-BE49-F238E27FC236}">
                <a16:creationId xmlns:a16="http://schemas.microsoft.com/office/drawing/2014/main" id="{AFC911F7-1926-18F7-444E-7002F65384E7}"/>
              </a:ext>
            </a:extLst>
          </p:cNvPr>
          <p:cNvPicPr>
            <a:picLocks noChangeAspect="1"/>
          </p:cNvPicPr>
          <p:nvPr/>
        </p:nvPicPr>
        <p:blipFill>
          <a:blip r:embed="rId2"/>
          <a:stretch>
            <a:fillRect/>
          </a:stretch>
        </p:blipFill>
        <p:spPr>
          <a:xfrm>
            <a:off x="833437" y="1233487"/>
            <a:ext cx="7477125" cy="4391025"/>
          </a:xfrm>
          <a:prstGeom prst="rect">
            <a:avLst/>
          </a:prstGeom>
        </p:spPr>
      </p:pic>
    </p:spTree>
    <p:extLst>
      <p:ext uri="{BB962C8B-B14F-4D97-AF65-F5344CB8AC3E}">
        <p14:creationId xmlns:p14="http://schemas.microsoft.com/office/powerpoint/2010/main" val="516702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8</a:t>
            </a:fld>
            <a:endParaRPr lang="en-US" dirty="0"/>
          </a:p>
        </p:txBody>
      </p:sp>
      <p:pic>
        <p:nvPicPr>
          <p:cNvPr id="2" name="Picture 1">
            <a:extLst>
              <a:ext uri="{FF2B5EF4-FFF2-40B4-BE49-F238E27FC236}">
                <a16:creationId xmlns:a16="http://schemas.microsoft.com/office/drawing/2014/main" id="{5C975825-3215-4EF9-B741-97AC47C84AE5}"/>
              </a:ext>
            </a:extLst>
          </p:cNvPr>
          <p:cNvPicPr>
            <a:picLocks noChangeAspect="1"/>
          </p:cNvPicPr>
          <p:nvPr/>
        </p:nvPicPr>
        <p:blipFill>
          <a:blip r:embed="rId2"/>
          <a:stretch>
            <a:fillRect/>
          </a:stretch>
        </p:blipFill>
        <p:spPr>
          <a:xfrm>
            <a:off x="2857500" y="228600"/>
            <a:ext cx="3429000" cy="5937757"/>
          </a:xfrm>
          <a:prstGeom prst="rect">
            <a:avLst/>
          </a:prstGeom>
        </p:spPr>
      </p:pic>
    </p:spTree>
    <p:extLst>
      <p:ext uri="{BB962C8B-B14F-4D97-AF65-F5344CB8AC3E}">
        <p14:creationId xmlns:p14="http://schemas.microsoft.com/office/powerpoint/2010/main" val="3435499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136523"/>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Employers with the Most Job Ads</a:t>
            </a:r>
          </a:p>
        </p:txBody>
      </p:sp>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0" name="TextBox 9"/>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9</a:t>
            </a:fld>
            <a:endParaRPr lang="en-US" dirty="0"/>
          </a:p>
        </p:txBody>
      </p:sp>
      <p:pic>
        <p:nvPicPr>
          <p:cNvPr id="4" name="Picture 3">
            <a:extLst>
              <a:ext uri="{FF2B5EF4-FFF2-40B4-BE49-F238E27FC236}">
                <a16:creationId xmlns:a16="http://schemas.microsoft.com/office/drawing/2014/main" id="{CFCF0434-C972-3248-9BB8-456AAA064D96}"/>
              </a:ext>
            </a:extLst>
          </p:cNvPr>
          <p:cNvPicPr>
            <a:picLocks noChangeAspect="1"/>
          </p:cNvPicPr>
          <p:nvPr/>
        </p:nvPicPr>
        <p:blipFill>
          <a:blip r:embed="rId2"/>
          <a:stretch>
            <a:fillRect/>
          </a:stretch>
        </p:blipFill>
        <p:spPr>
          <a:xfrm>
            <a:off x="1766886" y="762000"/>
            <a:ext cx="5610225" cy="5010150"/>
          </a:xfrm>
          <a:prstGeom prst="rect">
            <a:avLst/>
          </a:prstGeom>
        </p:spPr>
      </p:pic>
    </p:spTree>
    <p:extLst>
      <p:ext uri="{BB962C8B-B14F-4D97-AF65-F5344CB8AC3E}">
        <p14:creationId xmlns:p14="http://schemas.microsoft.com/office/powerpoint/2010/main" val="4178875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activity xmlns="c867d1a5-5827-4927-b797-91c0fe867b8f"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1862A7241CD5C4BB9A49AEC91EB145E" ma:contentTypeVersion="15" ma:contentTypeDescription="Create a new document." ma:contentTypeScope="" ma:versionID="070b314de706896b49578a34d16d38f4">
  <xsd:schema xmlns:xsd="http://www.w3.org/2001/XMLSchema" xmlns:xs="http://www.w3.org/2001/XMLSchema" xmlns:p="http://schemas.microsoft.com/office/2006/metadata/properties" xmlns:ns1="http://schemas.microsoft.com/sharepoint/v3" xmlns:ns3="c867d1a5-5827-4927-b797-91c0fe867b8f" xmlns:ns4="26e7f4b6-3714-4cf5-b0ae-a47b16f23eba" targetNamespace="http://schemas.microsoft.com/office/2006/metadata/properties" ma:root="true" ma:fieldsID="aa3f65c40512dee3208f33e48d16d0f8" ns1:_="" ns3:_="" ns4:_="">
    <xsd:import namespace="http://schemas.microsoft.com/sharepoint/v3"/>
    <xsd:import namespace="c867d1a5-5827-4927-b797-91c0fe867b8f"/>
    <xsd:import namespace="26e7f4b6-3714-4cf5-b0ae-a47b16f23eba"/>
    <xsd:element name="properties">
      <xsd:complexType>
        <xsd:sequence>
          <xsd:element name="documentManagement">
            <xsd:complexType>
              <xsd:all>
                <xsd:element ref="ns1:_ip_UnifiedCompliancePolicyProperties" minOccurs="0"/>
                <xsd:element ref="ns1:_ip_UnifiedCompliancePolicyUIAction" minOccurs="0"/>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_activity"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67d1a5-5827-4927-b797-91c0fe867b8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AutoTags" ma:index="17" nillable="true" ma:displayName="Tags" ma:internalName="MediaServiceAutoTag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e7f4b6-3714-4cf5-b0ae-a47b16f23eb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53F5FF-5616-48D3-B72D-C299869A7431}">
  <ds:schemaRefs>
    <ds:schemaRef ds:uri="http://purl.org/dc/elements/1.1/"/>
    <ds:schemaRef ds:uri="http://schemas.microsoft.com/sharepoint/v3"/>
    <ds:schemaRef ds:uri="http://schemas.microsoft.com/office/2006/documentManagement/types"/>
    <ds:schemaRef ds:uri="http://purl.org/dc/terms/"/>
    <ds:schemaRef ds:uri="c867d1a5-5827-4927-b797-91c0fe867b8f"/>
    <ds:schemaRef ds:uri="http://www.w3.org/XML/1998/namespace"/>
    <ds:schemaRef ds:uri="http://schemas.openxmlformats.org/package/2006/metadata/core-properties"/>
    <ds:schemaRef ds:uri="http://schemas.microsoft.com/office/infopath/2007/PartnerControls"/>
    <ds:schemaRef ds:uri="26e7f4b6-3714-4cf5-b0ae-a47b16f23eba"/>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050D5221-E873-45D9-86C4-6FD106B7F725}">
  <ds:schemaRefs>
    <ds:schemaRef ds:uri="http://schemas.microsoft.com/sharepoint/v3/contenttype/forms"/>
  </ds:schemaRefs>
</ds:datastoreItem>
</file>

<file path=customXml/itemProps3.xml><?xml version="1.0" encoding="utf-8"?>
<ds:datastoreItem xmlns:ds="http://schemas.openxmlformats.org/officeDocument/2006/customXml" ds:itemID="{E6AD5009-0C5E-4004-8E68-B3ED33E03F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867d1a5-5827-4927-b797-91c0fe867b8f"/>
    <ds:schemaRef ds:uri="26e7f4b6-3714-4cf5-b0ae-a47b16f23e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106586</TotalTime>
  <Words>1305</Words>
  <Application>Microsoft Office PowerPoint</Application>
  <PresentationFormat>On-screen Show (4:3)</PresentationFormat>
  <Paragraphs>169</Paragraphs>
  <Slides>35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Krzyzek, Matthew</dc:creator>
  <cp:lastModifiedBy>Krzyzek, Matthew</cp:lastModifiedBy>
  <cp:revision>1637</cp:revision>
  <cp:lastPrinted>2025-03-20T20:04:05Z</cp:lastPrinted>
  <dcterms:created xsi:type="dcterms:W3CDTF">2016-10-12T17:47:24Z</dcterms:created>
  <dcterms:modified xsi:type="dcterms:W3CDTF">2025-04-16T18:25:40Z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0x010100E1862A7241CD5C4BB9A49AEC91EB145E</vt:lpwstr>
  </property>
</Properties>
</file>